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70" r:id="rId13"/>
    <p:sldId id="272" r:id="rId14"/>
    <p:sldId id="271" r:id="rId15"/>
    <p:sldId id="273" r:id="rId16"/>
    <p:sldId id="265" r:id="rId17"/>
    <p:sldId id="266" r:id="rId18"/>
    <p:sldId id="274" r:id="rId19"/>
    <p:sldId id="275" r:id="rId20"/>
    <p:sldId id="276" r:id="rId21"/>
    <p:sldId id="287" r:id="rId22"/>
    <p:sldId id="277" r:id="rId23"/>
    <p:sldId id="278" r:id="rId24"/>
    <p:sldId id="279" r:id="rId25"/>
    <p:sldId id="280" r:id="rId26"/>
    <p:sldId id="281" r:id="rId27"/>
    <p:sldId id="284" r:id="rId28"/>
    <p:sldId id="285" r:id="rId29"/>
    <p:sldId id="286" r:id="rId30"/>
    <p:sldId id="283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852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A22A-8B87-46F0-AD07-2D5A943D37E2}" type="datetimeFigureOut">
              <a:rPr lang="ru-RU" smtClean="0"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00B6-0CDC-487F-A6D6-CE922685E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255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A22A-8B87-46F0-AD07-2D5A943D37E2}" type="datetimeFigureOut">
              <a:rPr lang="ru-RU" smtClean="0"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00B6-0CDC-487F-A6D6-CE922685E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03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A22A-8B87-46F0-AD07-2D5A943D37E2}" type="datetimeFigureOut">
              <a:rPr lang="ru-RU" smtClean="0"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00B6-0CDC-487F-A6D6-CE922685E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080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A22A-8B87-46F0-AD07-2D5A943D37E2}" type="datetimeFigureOut">
              <a:rPr lang="ru-RU" smtClean="0"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00B6-0CDC-487F-A6D6-CE922685E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399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A22A-8B87-46F0-AD07-2D5A943D37E2}" type="datetimeFigureOut">
              <a:rPr lang="ru-RU" smtClean="0"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00B6-0CDC-487F-A6D6-CE922685E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825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A22A-8B87-46F0-AD07-2D5A943D37E2}" type="datetimeFigureOut">
              <a:rPr lang="ru-RU" smtClean="0"/>
              <a:t>08.01.2002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00B6-0CDC-487F-A6D6-CE922685E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5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A22A-8B87-46F0-AD07-2D5A943D37E2}" type="datetimeFigureOut">
              <a:rPr lang="ru-RU" smtClean="0"/>
              <a:t>08.01.2002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00B6-0CDC-487F-A6D6-CE922685E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197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A22A-8B87-46F0-AD07-2D5A943D37E2}" type="datetimeFigureOut">
              <a:rPr lang="ru-RU" smtClean="0"/>
              <a:t>08.01.2002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00B6-0CDC-487F-A6D6-CE922685E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35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A22A-8B87-46F0-AD07-2D5A943D37E2}" type="datetimeFigureOut">
              <a:rPr lang="ru-RU" smtClean="0"/>
              <a:t>08.01.2002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00B6-0CDC-487F-A6D6-CE922685E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115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A22A-8B87-46F0-AD07-2D5A943D37E2}" type="datetimeFigureOut">
              <a:rPr lang="ru-RU" smtClean="0"/>
              <a:t>08.01.2002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00B6-0CDC-487F-A6D6-CE922685E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933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A22A-8B87-46F0-AD07-2D5A943D37E2}" type="datetimeFigureOut">
              <a:rPr lang="ru-RU" smtClean="0"/>
              <a:t>08.01.2002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00B6-0CDC-487F-A6D6-CE922685E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84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EA22A-8B87-46F0-AD07-2D5A943D37E2}" type="datetimeFigureOut">
              <a:rPr lang="ru-RU" smtClean="0"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200B6-0CDC-487F-A6D6-CE922685E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06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kk.wikipedia.org/wiki/%D0%A5%D0%B5%D0%BC%D0%BE%D1%81%D0%B8%D0%BD%D1%82%D0%B5%D0%B7" TargetMode="External"/><Relationship Id="rId2" Type="http://schemas.openxmlformats.org/officeDocument/2006/relationships/hyperlink" Target="https://kk.wikipedia.org/wiki/%D0%A4%D0%BE%D1%82%D0%BE%D1%81%D0%B8%D0%BD%D1%82%D0%B5%D0%B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k.wikipedia.org/wiki/%D0%9E%D1%80%D0%B3%D0%B0%D0%BD%D0%B8%D0%BA%D0%B0%D0%BB%D1%8B%D2%9B_%D0%B7%D0%B0%D1%82%D1%82%D0%B0%D1%80" TargetMode="External"/><Relationship Id="rId4" Type="http://schemas.openxmlformats.org/officeDocument/2006/relationships/hyperlink" Target="https://kk.wikipedia.org/wiki/%D0%9F%D1%80%D0%BE%D0%B4%D1%83%D1%86%D0%B5%D0%BD%D1%82%D1%82%D0%B5%D1%8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05887" y="1723389"/>
            <a:ext cx="74524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1-дәріс. Биоэнергетика </a:t>
            </a:r>
            <a:r>
              <a:rPr lang="ru-RU" sz="3200" dirty="0" err="1" smtClean="0"/>
              <a:t>және</a:t>
            </a:r>
            <a:r>
              <a:rPr lang="ru-RU" sz="3200" dirty="0" smtClean="0"/>
              <a:t> метаболизм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6391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332656"/>
            <a:ext cx="8683724" cy="620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59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8" y="217382"/>
            <a:ext cx="8352928" cy="62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3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0170" y="407715"/>
            <a:ext cx="1064508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sz="2300" b="1" dirty="0" err="1">
                <a:solidFill>
                  <a:srgbClr val="FF0000"/>
                </a:solidFill>
              </a:rPr>
              <a:t>Автотрофтар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немесе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автотрофты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организмдер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dirty="0"/>
              <a:t>(</a:t>
            </a:r>
            <a:r>
              <a:rPr lang="ru-RU" sz="2300" dirty="0" err="1"/>
              <a:t>ежелгі</a:t>
            </a:r>
            <a:r>
              <a:rPr lang="ru-RU" sz="2300" dirty="0"/>
              <a:t> </a:t>
            </a:r>
            <a:r>
              <a:rPr lang="ru-RU" sz="2300" dirty="0" err="1"/>
              <a:t>грекше</a:t>
            </a:r>
            <a:r>
              <a:rPr lang="ru-RU" sz="2300" dirty="0"/>
              <a:t> </a:t>
            </a:r>
            <a:r>
              <a:rPr lang="el-GR" sz="2300" dirty="0"/>
              <a:t>αὐτός - «</a:t>
            </a:r>
            <a:r>
              <a:rPr lang="ru-RU" sz="2300" dirty="0" err="1"/>
              <a:t>өзіндік</a:t>
            </a:r>
            <a:r>
              <a:rPr lang="ru-RU" sz="2300" dirty="0"/>
              <a:t>» </a:t>
            </a:r>
            <a:r>
              <a:rPr lang="ru-RU" sz="2300" dirty="0" err="1"/>
              <a:t>және</a:t>
            </a:r>
            <a:r>
              <a:rPr lang="ru-RU" sz="2300" dirty="0"/>
              <a:t> </a:t>
            </a:r>
            <a:r>
              <a:rPr lang="el-GR" sz="2300" dirty="0"/>
              <a:t>τροφή - «</a:t>
            </a:r>
            <a:r>
              <a:rPr lang="ru-RU" sz="2300" dirty="0" err="1"/>
              <a:t>тамақ</a:t>
            </a:r>
            <a:r>
              <a:rPr lang="ru-RU" sz="2300" dirty="0"/>
              <a:t>») - </a:t>
            </a:r>
            <a:r>
              <a:rPr lang="ru-RU" sz="2300" b="1" dirty="0" err="1">
                <a:solidFill>
                  <a:srgbClr val="FF0000"/>
                </a:solidFill>
              </a:rPr>
              <a:t>бейорганикалық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заттардан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органикалық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заттарды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синтездейтін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организмдер</a:t>
            </a:r>
            <a:r>
              <a:rPr lang="ru-RU" sz="2300" dirty="0"/>
              <a:t>. </a:t>
            </a:r>
            <a:r>
              <a:rPr lang="ru-RU" sz="2300" dirty="0" err="1"/>
              <a:t>Олар</a:t>
            </a:r>
            <a:r>
              <a:rPr lang="ru-RU" sz="2300" dirty="0"/>
              <a:t> </a:t>
            </a:r>
            <a:r>
              <a:rPr lang="ru-RU" sz="2300" dirty="0" err="1"/>
              <a:t>биосферадағы</a:t>
            </a:r>
            <a:r>
              <a:rPr lang="ru-RU" sz="2300" dirty="0"/>
              <a:t> </a:t>
            </a:r>
            <a:r>
              <a:rPr lang="ru-RU" sz="2300" dirty="0" err="1"/>
              <a:t>органикалық</a:t>
            </a:r>
            <a:r>
              <a:rPr lang="ru-RU" sz="2300" dirty="0"/>
              <a:t> </a:t>
            </a:r>
            <a:r>
              <a:rPr lang="ru-RU" sz="2300" dirty="0" err="1"/>
              <a:t>заттардың</a:t>
            </a:r>
            <a:r>
              <a:rPr lang="ru-RU" sz="2300" dirty="0"/>
              <a:t> </a:t>
            </a:r>
            <a:r>
              <a:rPr lang="ru-RU" sz="2300" dirty="0" err="1"/>
              <a:t>негізгі</a:t>
            </a:r>
            <a:r>
              <a:rPr lang="ru-RU" sz="2300" dirty="0"/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продуценттері</a:t>
            </a:r>
            <a:r>
              <a:rPr lang="ru-RU" sz="2300" dirty="0"/>
              <a:t> </a:t>
            </a:r>
            <a:r>
              <a:rPr lang="ru-RU" sz="2300" dirty="0" err="1"/>
              <a:t>болып</a:t>
            </a:r>
            <a:r>
              <a:rPr lang="ru-RU" sz="2300" dirty="0"/>
              <a:t> </a:t>
            </a:r>
            <a:r>
              <a:rPr lang="ru-RU" sz="2300" dirty="0" err="1"/>
              <a:t>табылады</a:t>
            </a:r>
            <a:r>
              <a:rPr lang="ru-RU" sz="2300" dirty="0"/>
              <a:t>, </a:t>
            </a:r>
            <a:r>
              <a:rPr lang="ru-RU" sz="2300" b="1" dirty="0" err="1"/>
              <a:t>гетеротрофтарды</a:t>
            </a:r>
            <a:r>
              <a:rPr lang="ru-RU" sz="2300" b="1" dirty="0"/>
              <a:t> </a:t>
            </a:r>
            <a:r>
              <a:rPr lang="ru-RU" sz="2300" b="1" dirty="0" err="1"/>
              <a:t>қоректендіреді</a:t>
            </a:r>
            <a:r>
              <a:rPr lang="ru-RU" sz="2300" dirty="0"/>
              <a:t>.</a:t>
            </a:r>
          </a:p>
          <a:p>
            <a:pPr indent="539750" algn="just"/>
            <a:r>
              <a:rPr lang="ru-RU" sz="2300" b="1" dirty="0" err="1">
                <a:solidFill>
                  <a:srgbClr val="FF0000"/>
                </a:solidFill>
              </a:rPr>
              <a:t>Биологияда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фототрофтар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dirty="0"/>
              <a:t>– </a:t>
            </a:r>
            <a:r>
              <a:rPr lang="ru-RU" sz="2300" dirty="0" err="1"/>
              <a:t>автотрофты</a:t>
            </a:r>
            <a:r>
              <a:rPr lang="ru-RU" sz="2300" dirty="0"/>
              <a:t> </a:t>
            </a:r>
            <a:r>
              <a:rPr lang="ru-RU" sz="2300" dirty="0" err="1"/>
              <a:t>организмдер</a:t>
            </a:r>
            <a:r>
              <a:rPr lang="ru-RU" sz="2300" dirty="0"/>
              <a:t> </a:t>
            </a:r>
            <a:r>
              <a:rPr lang="ru-RU" sz="2300" dirty="0" err="1"/>
              <a:t>тобына</a:t>
            </a:r>
            <a:r>
              <a:rPr lang="ru-RU" sz="2300" dirty="0"/>
              <a:t> </a:t>
            </a:r>
            <a:r>
              <a:rPr lang="ru-RU" sz="2300" dirty="0" err="1"/>
              <a:t>жататын</a:t>
            </a:r>
            <a:r>
              <a:rPr lang="ru-RU" sz="2300" dirty="0"/>
              <a:t> </a:t>
            </a:r>
            <a:r>
              <a:rPr lang="ru-RU" sz="2300" dirty="0" err="1"/>
              <a:t>және</a:t>
            </a:r>
            <a:r>
              <a:rPr lang="ru-RU" sz="2300" dirty="0"/>
              <a:t> энергия </a:t>
            </a:r>
            <a:r>
              <a:rPr lang="ru-RU" sz="2300" dirty="0" err="1"/>
              <a:t>көзі</a:t>
            </a:r>
            <a:r>
              <a:rPr lang="ru-RU" sz="2300" dirty="0"/>
              <a:t> </a:t>
            </a:r>
            <a:r>
              <a:rPr lang="ru-RU" sz="2300" dirty="0" err="1"/>
              <a:t>ретінде</a:t>
            </a:r>
            <a:r>
              <a:rPr lang="ru-RU" sz="2300" dirty="0"/>
              <a:t> </a:t>
            </a:r>
            <a:r>
              <a:rPr lang="ru-RU" sz="2300" dirty="0" err="1"/>
              <a:t>жарықты</a:t>
            </a:r>
            <a:r>
              <a:rPr lang="ru-RU" sz="2300" dirty="0"/>
              <a:t> </a:t>
            </a:r>
            <a:r>
              <a:rPr lang="ru-RU" sz="2300" dirty="0" err="1"/>
              <a:t>сіңіретін</a:t>
            </a:r>
            <a:r>
              <a:rPr lang="ru-RU" sz="2300" dirty="0"/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бактериялар</a:t>
            </a:r>
            <a:r>
              <a:rPr lang="ru-RU" sz="2300" dirty="0"/>
              <a:t>. </a:t>
            </a:r>
            <a:r>
              <a:rPr lang="ru-RU" sz="2300" dirty="0" err="1"/>
              <a:t>Фототрофты</a:t>
            </a:r>
            <a:r>
              <a:rPr lang="ru-RU" sz="2300" dirty="0"/>
              <a:t> </a:t>
            </a:r>
            <a:r>
              <a:rPr lang="ru-RU" sz="2300" dirty="0" err="1"/>
              <a:t>организмдерді</a:t>
            </a:r>
            <a:r>
              <a:rPr lang="ru-RU" sz="2300" dirty="0"/>
              <a:t> </a:t>
            </a:r>
            <a:r>
              <a:rPr lang="ru-RU" sz="2300" dirty="0" err="1"/>
              <a:t>фотосинтездеуші</a:t>
            </a:r>
            <a:r>
              <a:rPr lang="ru-RU" sz="2300" dirty="0"/>
              <a:t> </a:t>
            </a:r>
            <a:r>
              <a:rPr lang="ru-RU" sz="2300" dirty="0" err="1"/>
              <a:t>микроорганизмдер</a:t>
            </a:r>
            <a:r>
              <a:rPr lang="ru-RU" sz="2300" dirty="0"/>
              <a:t> </a:t>
            </a:r>
            <a:r>
              <a:rPr lang="ru-RU" sz="2300" dirty="0" err="1"/>
              <a:t>деп</a:t>
            </a:r>
            <a:r>
              <a:rPr lang="ru-RU" sz="2300" dirty="0"/>
              <a:t> те </a:t>
            </a:r>
            <a:r>
              <a:rPr lang="ru-RU" sz="2300" dirty="0" err="1"/>
              <a:t>атайды</a:t>
            </a:r>
            <a:r>
              <a:rPr lang="ru-RU" sz="2300" dirty="0"/>
              <a:t>. </a:t>
            </a:r>
            <a:r>
              <a:rPr lang="ru-RU" sz="2300" dirty="0" err="1"/>
              <a:t>Фототрофтарға</a:t>
            </a:r>
            <a:r>
              <a:rPr lang="ru-RU" sz="2300" dirty="0"/>
              <a:t> </a:t>
            </a:r>
            <a:r>
              <a:rPr lang="ru-RU" sz="2300" dirty="0" err="1"/>
              <a:t>мыналар</a:t>
            </a:r>
            <a:r>
              <a:rPr lang="ru-RU" sz="2300" dirty="0"/>
              <a:t> </a:t>
            </a:r>
            <a:r>
              <a:rPr lang="ru-RU" sz="2300" dirty="0" err="1"/>
              <a:t>жатады</a:t>
            </a:r>
            <a:r>
              <a:rPr lang="ru-RU" sz="2300" dirty="0"/>
              <a:t>: </a:t>
            </a:r>
            <a:r>
              <a:rPr lang="ru-RU" sz="2300" b="1" dirty="0" err="1">
                <a:solidFill>
                  <a:srgbClr val="FF0000"/>
                </a:solidFill>
              </a:rPr>
              <a:t>жасыл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және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күлгін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бактериялар</a:t>
            </a:r>
            <a:r>
              <a:rPr lang="ru-RU" sz="2300" b="1" dirty="0">
                <a:solidFill>
                  <a:srgbClr val="FF0000"/>
                </a:solidFill>
              </a:rPr>
              <a:t>, </a:t>
            </a:r>
            <a:r>
              <a:rPr lang="ru-RU" sz="2300" b="1" dirty="0" err="1">
                <a:solidFill>
                  <a:srgbClr val="FF0000"/>
                </a:solidFill>
              </a:rPr>
              <a:t>гелиобактериялар</a:t>
            </a:r>
            <a:r>
              <a:rPr lang="ru-RU" sz="2300" b="1" dirty="0">
                <a:solidFill>
                  <a:srgbClr val="FF0000"/>
                </a:solidFill>
              </a:rPr>
              <a:t>, </a:t>
            </a:r>
            <a:r>
              <a:rPr lang="ru-RU" sz="2300" b="1" dirty="0" err="1">
                <a:solidFill>
                  <a:srgbClr val="FF0000"/>
                </a:solidFill>
              </a:rPr>
              <a:t>цианобактериялар</a:t>
            </a:r>
            <a:r>
              <a:rPr lang="ru-RU" sz="2300" b="1" dirty="0">
                <a:solidFill>
                  <a:srgbClr val="FF0000"/>
                </a:solidFill>
              </a:rPr>
              <a:t>, </a:t>
            </a:r>
            <a:r>
              <a:rPr lang="ru-RU" sz="2300" b="1" dirty="0" err="1">
                <a:solidFill>
                  <a:srgbClr val="FF0000"/>
                </a:solidFill>
              </a:rPr>
              <a:t>қызыл</a:t>
            </a:r>
            <a:r>
              <a:rPr lang="ru-RU" sz="2300" b="1" dirty="0">
                <a:solidFill>
                  <a:srgbClr val="FF0000"/>
                </a:solidFill>
              </a:rPr>
              <a:t>, </a:t>
            </a:r>
            <a:r>
              <a:rPr lang="ru-RU" sz="2300" b="1" dirty="0" err="1">
                <a:solidFill>
                  <a:srgbClr val="FF0000"/>
                </a:solidFill>
              </a:rPr>
              <a:t>жасыл</a:t>
            </a:r>
            <a:r>
              <a:rPr lang="ru-RU" sz="2300" b="1" dirty="0">
                <a:solidFill>
                  <a:srgbClr val="FF0000"/>
                </a:solidFill>
              </a:rPr>
              <a:t>, </a:t>
            </a:r>
            <a:r>
              <a:rPr lang="ru-RU" sz="2300" b="1" dirty="0" err="1">
                <a:solidFill>
                  <a:srgbClr val="FF0000"/>
                </a:solidFill>
              </a:rPr>
              <a:t>диатомды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және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басқа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балдырлар</a:t>
            </a:r>
            <a:r>
              <a:rPr lang="ru-RU" sz="2300" b="1" dirty="0">
                <a:solidFill>
                  <a:srgbClr val="FF0000"/>
                </a:solidFill>
              </a:rPr>
              <a:t>.</a:t>
            </a:r>
          </a:p>
          <a:p>
            <a:pPr indent="539750" algn="just"/>
            <a:r>
              <a:rPr lang="ru-RU" sz="2300" b="1" dirty="0" err="1">
                <a:solidFill>
                  <a:srgbClr val="FF0000"/>
                </a:solidFill>
              </a:rPr>
              <a:t>Хемотрофты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бактериялар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dirty="0"/>
              <a:t>– </a:t>
            </a:r>
            <a:r>
              <a:rPr lang="ru-RU" sz="2300" b="1" dirty="0" err="1"/>
              <a:t>өсуі</a:t>
            </a:r>
            <a:r>
              <a:rPr lang="ru-RU" sz="2300" b="1" dirty="0"/>
              <a:t> </a:t>
            </a:r>
            <a:r>
              <a:rPr lang="ru-RU" sz="2300" b="1" dirty="0" err="1"/>
              <a:t>үшін</a:t>
            </a:r>
            <a:r>
              <a:rPr lang="ru-RU" sz="2300" b="1" dirty="0"/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химиялық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қосылыстардың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тотығуы</a:t>
            </a:r>
            <a:r>
              <a:rPr lang="ru-RU" sz="2300" b="1" dirty="0"/>
              <a:t> </a:t>
            </a:r>
            <a:r>
              <a:rPr lang="ru-RU" sz="2300" b="1" dirty="0" err="1"/>
              <a:t>есебінен</a:t>
            </a:r>
            <a:r>
              <a:rPr lang="ru-RU" sz="2300" b="1" dirty="0"/>
              <a:t> энергия </a:t>
            </a:r>
            <a:r>
              <a:rPr lang="ru-RU" sz="2300" b="1" dirty="0" err="1"/>
              <a:t>алатын</a:t>
            </a:r>
            <a:r>
              <a:rPr lang="ru-RU" sz="2300" b="1" dirty="0"/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бактериялар</a:t>
            </a:r>
            <a:r>
              <a:rPr lang="ru-RU" sz="2300" b="1" dirty="0"/>
              <a:t> </a:t>
            </a:r>
            <a:r>
              <a:rPr lang="ru-RU" sz="2300" dirty="0"/>
              <a:t>(</a:t>
            </a:r>
            <a:r>
              <a:rPr lang="ru-RU" sz="2300" dirty="0" err="1"/>
              <a:t>фототрофты</a:t>
            </a:r>
            <a:r>
              <a:rPr lang="ru-RU" sz="2300" dirty="0"/>
              <a:t> </a:t>
            </a:r>
            <a:r>
              <a:rPr lang="ru-RU" sz="2300" dirty="0" err="1"/>
              <a:t>бактериялардан</a:t>
            </a:r>
            <a:r>
              <a:rPr lang="ru-RU" sz="2300" dirty="0"/>
              <a:t> </a:t>
            </a:r>
            <a:r>
              <a:rPr lang="ru-RU" sz="2300" dirty="0" err="1"/>
              <a:t>айырмашылығы</a:t>
            </a:r>
            <a:r>
              <a:rPr lang="ru-RU" sz="2300" dirty="0"/>
              <a:t>). </a:t>
            </a:r>
            <a:r>
              <a:rPr lang="ru-RU" sz="2300" dirty="0" err="1"/>
              <a:t>Қолданылатын</a:t>
            </a:r>
            <a:r>
              <a:rPr lang="ru-RU" sz="2300" dirty="0"/>
              <a:t> </a:t>
            </a:r>
            <a:r>
              <a:rPr lang="ru-RU" sz="2300" dirty="0" err="1"/>
              <a:t>субстраттың</a:t>
            </a:r>
            <a:r>
              <a:rPr lang="ru-RU" sz="2300" dirty="0"/>
              <a:t> </a:t>
            </a:r>
            <a:r>
              <a:rPr lang="ru-RU" sz="2300" dirty="0" err="1"/>
              <a:t>табиғатына</a:t>
            </a:r>
            <a:r>
              <a:rPr lang="ru-RU" sz="2300" dirty="0"/>
              <a:t> </a:t>
            </a:r>
            <a:r>
              <a:rPr lang="ru-RU" sz="2300" dirty="0" err="1"/>
              <a:t>байланысты</a:t>
            </a:r>
            <a:r>
              <a:rPr lang="ru-RU" sz="2300" dirty="0"/>
              <a:t> </a:t>
            </a:r>
            <a:r>
              <a:rPr lang="ru-RU" sz="2300" dirty="0" err="1"/>
              <a:t>ажыратылады</a:t>
            </a:r>
            <a:r>
              <a:rPr lang="ru-RU" sz="2300" dirty="0"/>
              <a:t>:  </a:t>
            </a:r>
            <a:r>
              <a:rPr lang="ru-RU" sz="2300" b="1" dirty="0" err="1"/>
              <a:t>органикалық</a:t>
            </a:r>
            <a:r>
              <a:rPr lang="ru-RU" sz="2300" b="1" dirty="0"/>
              <a:t> </a:t>
            </a:r>
            <a:r>
              <a:rPr lang="ru-RU" sz="2300" b="1" dirty="0" err="1"/>
              <a:t>қосылыстарды</a:t>
            </a:r>
            <a:r>
              <a:rPr lang="ru-RU" sz="2300" b="1" dirty="0"/>
              <a:t> </a:t>
            </a:r>
            <a:r>
              <a:rPr lang="ru-RU" sz="2300" b="1" dirty="0" err="1"/>
              <a:t>тотықтыратын</a:t>
            </a:r>
            <a:r>
              <a:rPr lang="ru-RU" sz="2300" b="1" dirty="0"/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хемоорганотрофты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бактериялар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dirty="0" err="1"/>
              <a:t>және</a:t>
            </a:r>
            <a:r>
              <a:rPr lang="ru-RU" sz="2300" dirty="0"/>
              <a:t> </a:t>
            </a:r>
            <a:r>
              <a:rPr lang="ru-RU" sz="2300" b="1" dirty="0" err="1"/>
              <a:t>бейорганикалық</a:t>
            </a:r>
            <a:r>
              <a:rPr lang="ru-RU" sz="2300" b="1" dirty="0"/>
              <a:t> </a:t>
            </a:r>
            <a:r>
              <a:rPr lang="ru-RU" sz="2300" b="1" dirty="0" err="1"/>
              <a:t>қосылыстарды</a:t>
            </a:r>
            <a:r>
              <a:rPr lang="ru-RU" sz="2300" b="1" dirty="0"/>
              <a:t> </a:t>
            </a:r>
            <a:r>
              <a:rPr lang="ru-RU" sz="2300" b="1" dirty="0" err="1"/>
              <a:t>тотықтыратын</a:t>
            </a:r>
            <a:r>
              <a:rPr lang="ru-RU" sz="2300" dirty="0"/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хемолитотрофты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бактериялар</a:t>
            </a:r>
            <a:r>
              <a:rPr lang="ru-RU" sz="2300" dirty="0"/>
              <a:t>, </a:t>
            </a:r>
            <a:r>
              <a:rPr lang="ru-RU" sz="2300" dirty="0" err="1"/>
              <a:t>мысалы</a:t>
            </a:r>
            <a:r>
              <a:rPr lang="ru-RU" sz="2300" dirty="0"/>
              <a:t>, </a:t>
            </a:r>
            <a:r>
              <a:rPr lang="ru-RU" sz="2300" dirty="0" err="1"/>
              <a:t>тотықсызданған</a:t>
            </a:r>
            <a:r>
              <a:rPr lang="ru-RU" sz="2300" dirty="0"/>
              <a:t> </a:t>
            </a:r>
            <a:r>
              <a:rPr lang="ru-RU" sz="2300" dirty="0" err="1"/>
              <a:t>күкірт</a:t>
            </a:r>
            <a:r>
              <a:rPr lang="ru-RU" sz="2300" dirty="0"/>
              <a:t> </a:t>
            </a:r>
            <a:r>
              <a:rPr lang="ru-RU" sz="2300" dirty="0" err="1"/>
              <a:t>қосылыстары</a:t>
            </a:r>
            <a:r>
              <a:rPr lang="ru-RU" sz="2300" dirty="0"/>
              <a:t>, аммоний </a:t>
            </a:r>
            <a:r>
              <a:rPr lang="ru-RU" sz="2300" dirty="0" err="1"/>
              <a:t>иондары</a:t>
            </a:r>
            <a:r>
              <a:rPr lang="ru-RU" sz="2300" dirty="0"/>
              <a:t>, </a:t>
            </a:r>
            <a:r>
              <a:rPr lang="ru-RU" sz="2300" dirty="0" err="1"/>
              <a:t>сутегі</a:t>
            </a:r>
            <a:r>
              <a:rPr lang="ru-RU" sz="2300" dirty="0"/>
              <a:t> </a:t>
            </a:r>
            <a:r>
              <a:rPr lang="ru-RU" sz="2300" dirty="0" err="1"/>
              <a:t>және</a:t>
            </a:r>
            <a:r>
              <a:rPr lang="ru-RU" sz="2300" dirty="0"/>
              <a:t> </a:t>
            </a:r>
            <a:r>
              <a:rPr lang="ru-RU" sz="2300" dirty="0" err="1"/>
              <a:t>т.б</a:t>
            </a:r>
            <a:r>
              <a:rPr lang="ru-RU" sz="2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3290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7" y="260648"/>
            <a:ext cx="8508437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14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5325" y="260649"/>
            <a:ext cx="10744200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sz="2300" b="1" dirty="0" err="1">
                <a:solidFill>
                  <a:srgbClr val="FF0000"/>
                </a:solidFill>
              </a:rPr>
              <a:t>Гетеротрофты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организмдер</a:t>
            </a:r>
            <a:r>
              <a:rPr lang="ru-RU" sz="2300" b="1" dirty="0">
                <a:solidFill>
                  <a:srgbClr val="FF0000"/>
                </a:solidFill>
              </a:rPr>
              <a:t>, </a:t>
            </a:r>
            <a:r>
              <a:rPr lang="ru-RU" sz="2300" b="1" dirty="0" err="1">
                <a:solidFill>
                  <a:srgbClr val="FF0000"/>
                </a:solidFill>
              </a:rPr>
              <a:t>гетеротрофтар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dirty="0"/>
              <a:t>(</a:t>
            </a:r>
            <a:r>
              <a:rPr lang="ru-RU" sz="2300" dirty="0" err="1"/>
              <a:t>ежелгі</a:t>
            </a:r>
            <a:r>
              <a:rPr lang="ru-RU" sz="2300" dirty="0"/>
              <a:t> </a:t>
            </a:r>
            <a:r>
              <a:rPr lang="ru-RU" sz="2300" dirty="0" err="1"/>
              <a:t>грекше</a:t>
            </a:r>
            <a:r>
              <a:rPr lang="ru-RU" sz="2300" dirty="0"/>
              <a:t> </a:t>
            </a:r>
            <a:r>
              <a:rPr lang="el-GR" sz="2300" dirty="0"/>
              <a:t>ἕτερος – “</a:t>
            </a:r>
            <a:r>
              <a:rPr lang="ru-RU" sz="2300" dirty="0" err="1"/>
              <a:t>басқа</a:t>
            </a:r>
            <a:r>
              <a:rPr lang="ru-RU" sz="2300" dirty="0"/>
              <a:t>”, “</a:t>
            </a:r>
            <a:r>
              <a:rPr lang="ru-RU" sz="2300" dirty="0" err="1"/>
              <a:t>әртүрлі</a:t>
            </a:r>
            <a:r>
              <a:rPr lang="ru-RU" sz="2300" dirty="0"/>
              <a:t>” </a:t>
            </a:r>
            <a:r>
              <a:rPr lang="ru-RU" sz="2300" dirty="0" err="1"/>
              <a:t>және</a:t>
            </a:r>
            <a:r>
              <a:rPr lang="ru-RU" sz="2300" dirty="0"/>
              <a:t> </a:t>
            </a:r>
            <a:r>
              <a:rPr lang="el-GR" sz="2300" dirty="0"/>
              <a:t>τροφή – “</a:t>
            </a:r>
            <a:r>
              <a:rPr lang="ru-RU" sz="2300" dirty="0" err="1"/>
              <a:t>тамақ</a:t>
            </a:r>
            <a:r>
              <a:rPr lang="ru-RU" sz="2300" dirty="0"/>
              <a:t>”), </a:t>
            </a:r>
            <a:r>
              <a:rPr lang="ru-RU" sz="2300" dirty="0" err="1"/>
              <a:t>қоректенуі</a:t>
            </a:r>
            <a:r>
              <a:rPr lang="ru-RU" sz="2300" dirty="0"/>
              <a:t> </a:t>
            </a:r>
            <a:r>
              <a:rPr lang="ru-RU" sz="2300" dirty="0" err="1"/>
              <a:t>үшін</a:t>
            </a:r>
            <a:r>
              <a:rPr lang="ru-RU" sz="2300" dirty="0"/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органикалық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заттарды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пайдаланатын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организмдер</a:t>
            </a:r>
            <a:r>
              <a:rPr lang="ru-RU" sz="2300" dirty="0"/>
              <a:t> (</a:t>
            </a:r>
            <a:r>
              <a:rPr lang="ru-RU" sz="2300" dirty="0" err="1"/>
              <a:t>автотрофты</a:t>
            </a:r>
            <a:r>
              <a:rPr lang="ru-RU" sz="2300" dirty="0"/>
              <a:t> </a:t>
            </a:r>
            <a:r>
              <a:rPr lang="ru-RU" sz="2300" dirty="0" err="1"/>
              <a:t>организмдерден</a:t>
            </a:r>
            <a:r>
              <a:rPr lang="ru-RU" sz="2300" dirty="0"/>
              <a:t> </a:t>
            </a:r>
            <a:r>
              <a:rPr lang="ru-RU" sz="2300" dirty="0" err="1"/>
              <a:t>айырмашылығы</a:t>
            </a:r>
            <a:r>
              <a:rPr lang="ru-RU" sz="2300" dirty="0"/>
              <a:t>).</a:t>
            </a:r>
          </a:p>
          <a:p>
            <a:pPr indent="539750" algn="just"/>
            <a:r>
              <a:rPr lang="ru-RU" sz="2300" b="1" dirty="0" err="1">
                <a:solidFill>
                  <a:srgbClr val="FF0000"/>
                </a:solidFill>
              </a:rPr>
              <a:t>Гетеротрофтар</a:t>
            </a:r>
            <a:r>
              <a:rPr lang="ru-RU" sz="2300" dirty="0"/>
              <a:t> - </a:t>
            </a:r>
            <a:r>
              <a:rPr lang="ru-RU" sz="2300" b="1" dirty="0"/>
              <a:t>фотосинтез </a:t>
            </a:r>
            <a:r>
              <a:rPr lang="ru-RU" sz="2300" b="1" dirty="0" err="1"/>
              <a:t>немесе</a:t>
            </a:r>
            <a:r>
              <a:rPr lang="ru-RU" sz="2300" b="1" dirty="0"/>
              <a:t> хемосинтез </a:t>
            </a:r>
            <a:r>
              <a:rPr lang="ru-RU" sz="2300" b="1" dirty="0" err="1"/>
              <a:t>жолымен</a:t>
            </a:r>
            <a:r>
              <a:rPr lang="ru-RU" sz="2300" b="1" dirty="0"/>
              <a:t> </a:t>
            </a:r>
            <a:r>
              <a:rPr lang="ru-RU" sz="2300" b="1" dirty="0" err="1"/>
              <a:t>бейорганикалық</a:t>
            </a:r>
            <a:r>
              <a:rPr lang="ru-RU" sz="2300" b="1" dirty="0"/>
              <a:t> </a:t>
            </a:r>
            <a:r>
              <a:rPr lang="ru-RU" sz="2300" b="1" dirty="0" err="1"/>
              <a:t>заттардан</a:t>
            </a:r>
            <a:r>
              <a:rPr lang="ru-RU" sz="2300" b="1" dirty="0"/>
              <a:t> </a:t>
            </a:r>
            <a:r>
              <a:rPr lang="ru-RU" sz="2300" b="1" dirty="0" err="1"/>
              <a:t>органикалық</a:t>
            </a:r>
            <a:r>
              <a:rPr lang="ru-RU" sz="2300" b="1" dirty="0"/>
              <a:t> </a:t>
            </a:r>
            <a:r>
              <a:rPr lang="ru-RU" sz="2300" b="1" dirty="0" err="1"/>
              <a:t>заттарды</a:t>
            </a:r>
            <a:r>
              <a:rPr lang="ru-RU" sz="2300" b="1" dirty="0"/>
              <a:t> </a:t>
            </a:r>
            <a:r>
              <a:rPr lang="ru-RU" sz="2300" b="1" dirty="0" err="1"/>
              <a:t>синтездей</a:t>
            </a:r>
            <a:r>
              <a:rPr lang="ru-RU" sz="2300" b="1" dirty="0"/>
              <a:t> </a:t>
            </a:r>
            <a:r>
              <a:rPr lang="ru-RU" sz="2300" b="1" dirty="0" err="1"/>
              <a:t>алмайтын</a:t>
            </a:r>
            <a:r>
              <a:rPr lang="ru-RU" sz="2300" b="1" dirty="0"/>
              <a:t> </a:t>
            </a:r>
            <a:r>
              <a:rPr lang="ru-RU" sz="2300" b="1" dirty="0" err="1"/>
              <a:t>организмдер</a:t>
            </a:r>
            <a:r>
              <a:rPr lang="ru-RU" sz="2300" b="1" dirty="0"/>
              <a:t>.</a:t>
            </a:r>
            <a:r>
              <a:rPr lang="ru-RU" sz="2300" dirty="0"/>
              <a:t> </a:t>
            </a:r>
            <a:r>
              <a:rPr lang="ru-RU" sz="2300" dirty="0" err="1"/>
              <a:t>Олардың</a:t>
            </a:r>
            <a:r>
              <a:rPr lang="ru-RU" sz="2300" dirty="0"/>
              <a:t> </a:t>
            </a:r>
            <a:r>
              <a:rPr lang="ru-RU" sz="2300" dirty="0" err="1"/>
              <a:t>тіршілігіне</a:t>
            </a:r>
            <a:r>
              <a:rPr lang="ru-RU" sz="2300" dirty="0"/>
              <a:t> </a:t>
            </a:r>
            <a:r>
              <a:rPr lang="ru-RU" sz="2300" dirty="0" err="1"/>
              <a:t>қажетті</a:t>
            </a:r>
            <a:r>
              <a:rPr lang="ru-RU" sz="2300" dirty="0"/>
              <a:t> </a:t>
            </a:r>
            <a:r>
              <a:rPr lang="ru-RU" sz="2300" dirty="0" err="1"/>
              <a:t>органикалық</a:t>
            </a:r>
            <a:r>
              <a:rPr lang="ru-RU" sz="2300" dirty="0"/>
              <a:t> </a:t>
            </a:r>
            <a:r>
              <a:rPr lang="ru-RU" sz="2300" dirty="0" err="1"/>
              <a:t>заттарды</a:t>
            </a:r>
            <a:r>
              <a:rPr lang="ru-RU" sz="2300" dirty="0"/>
              <a:t> </a:t>
            </a:r>
            <a:r>
              <a:rPr lang="ru-RU" sz="2300" dirty="0" err="1"/>
              <a:t>синтездеу</a:t>
            </a:r>
            <a:r>
              <a:rPr lang="ru-RU" sz="2300" dirty="0"/>
              <a:t> </a:t>
            </a:r>
            <a:r>
              <a:rPr lang="ru-RU" sz="2300" dirty="0" err="1"/>
              <a:t>үшін</a:t>
            </a:r>
            <a:r>
              <a:rPr lang="ru-RU" sz="2300" dirty="0"/>
              <a:t> </a:t>
            </a:r>
            <a:r>
              <a:rPr lang="ru-RU" sz="2300" dirty="0" err="1"/>
              <a:t>оларға</a:t>
            </a:r>
            <a:r>
              <a:rPr lang="ru-RU" sz="2300" dirty="0"/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экзогендік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органикалық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заттар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қажет</a:t>
            </a:r>
            <a:r>
              <a:rPr lang="ru-RU" sz="2300" dirty="0"/>
              <a:t>, </a:t>
            </a:r>
            <a:r>
              <a:rPr lang="ru-RU" sz="2300" dirty="0" err="1"/>
              <a:t>яғни</a:t>
            </a:r>
            <a:r>
              <a:rPr lang="ru-RU" sz="2300" dirty="0"/>
              <a:t> </a:t>
            </a:r>
            <a:r>
              <a:rPr lang="ru-RU" sz="2300" dirty="0" err="1"/>
              <a:t>басқа</a:t>
            </a:r>
            <a:r>
              <a:rPr lang="ru-RU" sz="2300" dirty="0"/>
              <a:t> </a:t>
            </a:r>
            <a:r>
              <a:rPr lang="ru-RU" sz="2300" dirty="0" err="1"/>
              <a:t>организмдер</a:t>
            </a:r>
            <a:r>
              <a:rPr lang="ru-RU" sz="2300" dirty="0"/>
              <a:t> </a:t>
            </a:r>
            <a:r>
              <a:rPr lang="ru-RU" sz="2300" dirty="0" err="1"/>
              <a:t>шығаратын</a:t>
            </a:r>
            <a:r>
              <a:rPr lang="ru-RU" sz="2300" dirty="0"/>
              <a:t> (</a:t>
            </a:r>
            <a:r>
              <a:rPr lang="ru-RU" sz="2300" dirty="0" err="1"/>
              <a:t>мысалы</a:t>
            </a:r>
            <a:r>
              <a:rPr lang="ru-RU" sz="2300" dirty="0"/>
              <a:t>, </a:t>
            </a:r>
            <a:r>
              <a:rPr lang="ru-RU" sz="2300" dirty="0" err="1"/>
              <a:t>алма</a:t>
            </a:r>
            <a:r>
              <a:rPr lang="ru-RU" sz="2300" dirty="0"/>
              <a:t>). Ас </a:t>
            </a:r>
            <a:r>
              <a:rPr lang="ru-RU" sz="2300" dirty="0" err="1"/>
              <a:t>қорыту</a:t>
            </a:r>
            <a:r>
              <a:rPr lang="ru-RU" sz="2300" dirty="0"/>
              <a:t> </a:t>
            </a:r>
            <a:r>
              <a:rPr lang="ru-RU" sz="2300" dirty="0" err="1"/>
              <a:t>процесінде</a:t>
            </a:r>
            <a:r>
              <a:rPr lang="ru-RU" sz="2300" dirty="0"/>
              <a:t> </a:t>
            </a:r>
            <a:r>
              <a:rPr lang="ru-RU" sz="2300" dirty="0" err="1"/>
              <a:t>олар</a:t>
            </a:r>
            <a:r>
              <a:rPr lang="ru-RU" sz="2300" dirty="0"/>
              <a:t> </a:t>
            </a:r>
            <a:r>
              <a:rPr lang="ru-RU" sz="2300" dirty="0" err="1"/>
              <a:t>түзетін</a:t>
            </a:r>
            <a:r>
              <a:rPr lang="ru-RU" sz="2300" dirty="0"/>
              <a:t> </a:t>
            </a:r>
            <a:r>
              <a:rPr lang="ru-RU" sz="2300" dirty="0" err="1"/>
              <a:t>ферменттер</a:t>
            </a:r>
            <a:r>
              <a:rPr lang="ru-RU" sz="2300" dirty="0"/>
              <a:t> </a:t>
            </a:r>
            <a:r>
              <a:rPr lang="ru-RU" sz="2300" b="1" dirty="0" err="1"/>
              <a:t>органикалық</a:t>
            </a:r>
            <a:r>
              <a:rPr lang="ru-RU" sz="2300" b="1" dirty="0"/>
              <a:t> </a:t>
            </a:r>
            <a:r>
              <a:rPr lang="ru-RU" sz="2300" b="1" dirty="0" err="1"/>
              <a:t>заттардың</a:t>
            </a:r>
            <a:r>
              <a:rPr lang="ru-RU" sz="2300" b="1" dirty="0"/>
              <a:t> </a:t>
            </a:r>
            <a:r>
              <a:rPr lang="ru-RU" sz="2300" b="1" dirty="0" err="1"/>
              <a:t>полимерлерін</a:t>
            </a:r>
            <a:r>
              <a:rPr lang="ru-RU" sz="2300" b="1" dirty="0"/>
              <a:t> </a:t>
            </a:r>
            <a:r>
              <a:rPr lang="ru-RU" sz="2300" b="1" dirty="0" err="1"/>
              <a:t>мономерлерге</a:t>
            </a:r>
            <a:r>
              <a:rPr lang="ru-RU" sz="2300" b="1" dirty="0"/>
              <a:t> </a:t>
            </a:r>
            <a:r>
              <a:rPr lang="ru-RU" sz="2300" b="1" dirty="0" err="1"/>
              <a:t>ыдыратады</a:t>
            </a:r>
            <a:r>
              <a:rPr lang="ru-RU" sz="2300" dirty="0"/>
              <a:t>. </a:t>
            </a:r>
            <a:r>
              <a:rPr lang="ru-RU" sz="2300" dirty="0" err="1"/>
              <a:t>Қауымдастықтарда</a:t>
            </a:r>
            <a:r>
              <a:rPr lang="ru-RU" sz="2300" dirty="0"/>
              <a:t> </a:t>
            </a:r>
            <a:r>
              <a:rPr lang="ru-RU" sz="2300" dirty="0" err="1"/>
              <a:t>гетеротрофтар</a:t>
            </a:r>
            <a:r>
              <a:rPr lang="ru-RU" sz="2300" dirty="0"/>
              <a:t> </a:t>
            </a:r>
            <a:r>
              <a:rPr lang="ru-RU" sz="2300" dirty="0" err="1"/>
              <a:t>әртүрлі</a:t>
            </a:r>
            <a:r>
              <a:rPr lang="ru-RU" sz="2300" dirty="0"/>
              <a:t> </a:t>
            </a:r>
            <a:r>
              <a:rPr lang="ru-RU" sz="2300" dirty="0" err="1"/>
              <a:t>қатарлардың</a:t>
            </a:r>
            <a:r>
              <a:rPr lang="ru-RU" sz="2300" dirty="0"/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тұтынушылары</a:t>
            </a:r>
            <a:r>
              <a:rPr lang="ru-RU" sz="2300" b="1" dirty="0">
                <a:solidFill>
                  <a:srgbClr val="FF0000"/>
                </a:solidFill>
              </a:rPr>
              <a:t> (</a:t>
            </a:r>
            <a:r>
              <a:rPr lang="ru-RU" sz="2300" b="1" dirty="0" err="1">
                <a:solidFill>
                  <a:srgbClr val="FF0000"/>
                </a:solidFill>
              </a:rPr>
              <a:t>консументы</a:t>
            </a:r>
            <a:r>
              <a:rPr lang="ru-RU" sz="2300" b="1" dirty="0">
                <a:solidFill>
                  <a:srgbClr val="FF0000"/>
                </a:solidFill>
              </a:rPr>
              <a:t>) </a:t>
            </a:r>
            <a:r>
              <a:rPr lang="ru-RU" sz="2300" b="1" dirty="0" err="1">
                <a:solidFill>
                  <a:srgbClr val="FF0000"/>
                </a:solidFill>
              </a:rPr>
              <a:t>және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ыдыратушылар</a:t>
            </a:r>
            <a:r>
              <a:rPr lang="ru-RU" sz="2300" b="1" dirty="0">
                <a:solidFill>
                  <a:srgbClr val="FF0000"/>
                </a:solidFill>
              </a:rPr>
              <a:t> (</a:t>
            </a:r>
            <a:r>
              <a:rPr lang="ru-RU" sz="2300" b="1" dirty="0" err="1">
                <a:solidFill>
                  <a:srgbClr val="FF0000"/>
                </a:solidFill>
              </a:rPr>
              <a:t>редуценты</a:t>
            </a:r>
            <a:r>
              <a:rPr lang="ru-RU" sz="2300" b="1" dirty="0">
                <a:solidFill>
                  <a:srgbClr val="FF0000"/>
                </a:solidFill>
              </a:rPr>
              <a:t>)</a:t>
            </a:r>
            <a:r>
              <a:rPr lang="ru-RU" sz="2300" dirty="0"/>
              <a:t> </a:t>
            </a:r>
            <a:r>
              <a:rPr lang="ru-RU" sz="2300" dirty="0" err="1"/>
              <a:t>болып</a:t>
            </a:r>
            <a:r>
              <a:rPr lang="ru-RU" sz="2300" dirty="0"/>
              <a:t> </a:t>
            </a:r>
            <a:r>
              <a:rPr lang="ru-RU" sz="2300" dirty="0" err="1"/>
              <a:t>табылады</a:t>
            </a:r>
            <a:r>
              <a:rPr lang="ru-RU" sz="2300" dirty="0"/>
              <a:t>. </a:t>
            </a:r>
          </a:p>
          <a:p>
            <a:pPr indent="539750" algn="just"/>
            <a:r>
              <a:rPr lang="ru-RU" sz="2300" dirty="0" err="1"/>
              <a:t>Барлық</a:t>
            </a:r>
            <a:r>
              <a:rPr lang="ru-RU" sz="2300" dirty="0"/>
              <a:t> </a:t>
            </a:r>
            <a:r>
              <a:rPr lang="ru-RU" sz="2300" dirty="0" err="1"/>
              <a:t>дерлік</a:t>
            </a:r>
            <a:r>
              <a:rPr lang="ru-RU" sz="2300" dirty="0"/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жануарлар</a:t>
            </a:r>
            <a:r>
              <a:rPr lang="ru-RU" sz="2300" b="1" dirty="0">
                <a:solidFill>
                  <a:srgbClr val="FF0000"/>
                </a:solidFill>
              </a:rPr>
              <a:t> мен </a:t>
            </a:r>
            <a:r>
              <a:rPr lang="ru-RU" sz="2300" b="1" dirty="0" err="1">
                <a:solidFill>
                  <a:srgbClr val="FF0000"/>
                </a:solidFill>
              </a:rPr>
              <a:t>кейбір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өсімдіктер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гетеротрофты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dirty="0" err="1"/>
              <a:t>болып</a:t>
            </a:r>
            <a:r>
              <a:rPr lang="ru-RU" sz="2300" dirty="0"/>
              <a:t> </a:t>
            </a:r>
            <a:r>
              <a:rPr lang="ru-RU" sz="2300" dirty="0" err="1"/>
              <a:t>табылады</a:t>
            </a:r>
            <a:r>
              <a:rPr lang="ru-RU" sz="2300" dirty="0"/>
              <a:t>. </a:t>
            </a:r>
            <a:r>
              <a:rPr lang="ru-RU" sz="2300" dirty="0" err="1"/>
              <a:t>Қоректі</a:t>
            </a:r>
            <a:r>
              <a:rPr lang="ru-RU" sz="2300" dirty="0"/>
              <a:t> </a:t>
            </a:r>
            <a:r>
              <a:rPr lang="ru-RU" sz="2300" dirty="0" err="1"/>
              <a:t>алу</a:t>
            </a:r>
            <a:r>
              <a:rPr lang="ru-RU" sz="2300" dirty="0"/>
              <a:t> </a:t>
            </a:r>
            <a:r>
              <a:rPr lang="ru-RU" sz="2300" dirty="0" err="1"/>
              <a:t>тәсілі</a:t>
            </a:r>
            <a:r>
              <a:rPr lang="ru-RU" sz="2300" dirty="0"/>
              <a:t> </a:t>
            </a:r>
            <a:r>
              <a:rPr lang="ru-RU" sz="2300" dirty="0" err="1"/>
              <a:t>бойынша</a:t>
            </a:r>
            <a:r>
              <a:rPr lang="ru-RU" sz="2300" dirty="0"/>
              <a:t> </a:t>
            </a:r>
            <a:r>
              <a:rPr lang="ru-RU" sz="2300" dirty="0" err="1"/>
              <a:t>олар</a:t>
            </a:r>
            <a:r>
              <a:rPr lang="ru-RU" sz="2300" dirty="0"/>
              <a:t> </a:t>
            </a:r>
            <a:r>
              <a:rPr lang="ru-RU" sz="2300" dirty="0" err="1"/>
              <a:t>екі</a:t>
            </a:r>
            <a:r>
              <a:rPr lang="ru-RU" sz="2300" dirty="0"/>
              <a:t> </a:t>
            </a:r>
            <a:r>
              <a:rPr lang="ru-RU" sz="2300" dirty="0" err="1"/>
              <a:t>қарама-қарсы</a:t>
            </a:r>
            <a:r>
              <a:rPr lang="ru-RU" sz="2300" dirty="0"/>
              <a:t> </a:t>
            </a:r>
            <a:r>
              <a:rPr lang="ru-RU" sz="2300" dirty="0" err="1"/>
              <a:t>топқа</a:t>
            </a:r>
            <a:r>
              <a:rPr lang="ru-RU" sz="2300" dirty="0"/>
              <a:t> </a:t>
            </a:r>
            <a:r>
              <a:rPr lang="ru-RU" sz="2300" dirty="0" err="1"/>
              <a:t>бөлінеді</a:t>
            </a:r>
            <a:r>
              <a:rPr lang="ru-RU" sz="2300" dirty="0"/>
              <a:t>: </a:t>
            </a:r>
            <a:r>
              <a:rPr lang="ru-RU" sz="2300" b="1" dirty="0" err="1">
                <a:solidFill>
                  <a:srgbClr val="FF0000"/>
                </a:solidFill>
              </a:rPr>
              <a:t>голозойлық</a:t>
            </a:r>
            <a:r>
              <a:rPr lang="ru-RU" sz="2300" b="1" dirty="0">
                <a:solidFill>
                  <a:srgbClr val="FF0000"/>
                </a:solidFill>
              </a:rPr>
              <a:t> (</a:t>
            </a:r>
            <a:r>
              <a:rPr lang="ru-RU" sz="2300" b="1" dirty="0" err="1">
                <a:solidFill>
                  <a:srgbClr val="FF0000"/>
                </a:solidFill>
              </a:rPr>
              <a:t>жануарлар</a:t>
            </a:r>
            <a:r>
              <a:rPr lang="ru-RU" sz="2300" b="1" dirty="0">
                <a:solidFill>
                  <a:srgbClr val="FF0000"/>
                </a:solidFill>
              </a:rPr>
              <a:t>) </a:t>
            </a:r>
            <a:r>
              <a:rPr lang="ru-RU" sz="2300" b="1" dirty="0" err="1">
                <a:solidFill>
                  <a:srgbClr val="FF0000"/>
                </a:solidFill>
              </a:rPr>
              <a:t>және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голофитті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немесе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осмотрофтылар</a:t>
            </a:r>
            <a:r>
              <a:rPr lang="ru-RU" sz="2300" b="1" dirty="0">
                <a:solidFill>
                  <a:srgbClr val="FF0000"/>
                </a:solidFill>
              </a:rPr>
              <a:t> (</a:t>
            </a:r>
            <a:r>
              <a:rPr lang="ru-RU" sz="2300" b="1" dirty="0" err="1">
                <a:solidFill>
                  <a:srgbClr val="FF0000"/>
                </a:solidFill>
              </a:rPr>
              <a:t>бактериялар</a:t>
            </a:r>
            <a:r>
              <a:rPr lang="ru-RU" sz="2300" b="1" dirty="0">
                <a:solidFill>
                  <a:srgbClr val="FF0000"/>
                </a:solidFill>
              </a:rPr>
              <a:t>, </a:t>
            </a:r>
            <a:r>
              <a:rPr lang="ru-RU" sz="2300" b="1" dirty="0" err="1">
                <a:solidFill>
                  <a:srgbClr val="FF0000"/>
                </a:solidFill>
              </a:rPr>
              <a:t>көптеген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протистер</a:t>
            </a:r>
            <a:r>
              <a:rPr lang="ru-RU" sz="2300" b="1" dirty="0">
                <a:solidFill>
                  <a:srgbClr val="FF0000"/>
                </a:solidFill>
              </a:rPr>
              <a:t>, </a:t>
            </a:r>
            <a:r>
              <a:rPr lang="ru-RU" sz="2300" b="1" dirty="0" err="1">
                <a:solidFill>
                  <a:srgbClr val="FF0000"/>
                </a:solidFill>
              </a:rPr>
              <a:t>саңырауқұлақтар</a:t>
            </a:r>
            <a:r>
              <a:rPr lang="ru-RU" sz="2300" b="1" dirty="0">
                <a:solidFill>
                  <a:srgbClr val="FF0000"/>
                </a:solidFill>
              </a:rPr>
              <a:t>, </a:t>
            </a:r>
            <a:r>
              <a:rPr lang="ru-RU" sz="2300" b="1" dirty="0" err="1">
                <a:solidFill>
                  <a:srgbClr val="FF0000"/>
                </a:solidFill>
              </a:rPr>
              <a:t>өсімдіктер</a:t>
            </a:r>
            <a:r>
              <a:rPr lang="ru-RU" sz="2300" b="1" dirty="0">
                <a:solidFill>
                  <a:srgbClr val="FF0000"/>
                </a:solidFill>
              </a:rPr>
              <a:t>).</a:t>
            </a:r>
          </a:p>
          <a:p>
            <a:pPr indent="539750" algn="just"/>
            <a:r>
              <a:rPr lang="ru-RU" sz="2300" dirty="0" err="1"/>
              <a:t>Өсімдіктер</a:t>
            </a:r>
            <a:r>
              <a:rPr lang="ru-RU" sz="2300" dirty="0"/>
              <a:t> мен </a:t>
            </a:r>
            <a:r>
              <a:rPr lang="ru-RU" sz="2300" dirty="0" err="1"/>
              <a:t>микроорганизмдердің</a:t>
            </a:r>
            <a:r>
              <a:rPr lang="ru-RU" sz="2300" dirty="0"/>
              <a:t> </a:t>
            </a:r>
            <a:r>
              <a:rPr lang="ru-RU" sz="2300" dirty="0" err="1"/>
              <a:t>гетеротрофты</a:t>
            </a:r>
            <a:r>
              <a:rPr lang="ru-RU" sz="2300" dirty="0"/>
              <a:t> </a:t>
            </a:r>
            <a:r>
              <a:rPr lang="ru-RU" sz="2300" dirty="0" err="1"/>
              <a:t>және</a:t>
            </a:r>
            <a:r>
              <a:rPr lang="ru-RU" sz="2300" dirty="0"/>
              <a:t> </a:t>
            </a:r>
            <a:r>
              <a:rPr lang="ru-RU" sz="2300" dirty="0" err="1"/>
              <a:t>автотрофты</a:t>
            </a:r>
            <a:r>
              <a:rPr lang="ru-RU" sz="2300" dirty="0"/>
              <a:t> </a:t>
            </a:r>
            <a:r>
              <a:rPr lang="ru-RU" sz="2300" dirty="0" err="1"/>
              <a:t>болып</a:t>
            </a:r>
            <a:r>
              <a:rPr lang="ru-RU" sz="2300" dirty="0"/>
              <a:t> </a:t>
            </a:r>
            <a:r>
              <a:rPr lang="ru-RU" sz="2300" dirty="0" err="1"/>
              <a:t>бөлінуі</a:t>
            </a:r>
            <a:r>
              <a:rPr lang="ru-RU" sz="2300" dirty="0"/>
              <a:t> </a:t>
            </a:r>
            <a:r>
              <a:rPr lang="ru-RU" sz="2300" dirty="0" err="1"/>
              <a:t>шартты</a:t>
            </a:r>
            <a:r>
              <a:rPr lang="ru-RU" sz="2300" dirty="0"/>
              <a:t> </a:t>
            </a:r>
            <a:r>
              <a:rPr lang="ru-RU" sz="2300" dirty="0" err="1"/>
              <a:t>түрде</a:t>
            </a:r>
            <a:r>
              <a:rPr lang="ru-RU" sz="2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1443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8" y="242646"/>
            <a:ext cx="8352928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41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850" y="374720"/>
            <a:ext cx="1130617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/>
            <a:r>
              <a:rPr lang="ru-RU" sz="2400" b="1" dirty="0" smtClean="0">
                <a:solidFill>
                  <a:srgbClr val="FF0000"/>
                </a:solidFill>
              </a:rPr>
              <a:t>Метаболизм</a:t>
            </a:r>
            <a:r>
              <a:rPr lang="ru-RU" sz="2400" dirty="0" smtClean="0"/>
              <a:t> - </a:t>
            </a:r>
            <a:r>
              <a:rPr lang="ru-RU" sz="2400" dirty="0" err="1" smtClean="0"/>
              <a:t>бұл</a:t>
            </a:r>
            <a:r>
              <a:rPr lang="ru-RU" sz="2400" dirty="0" smtClean="0"/>
              <a:t> </a:t>
            </a:r>
            <a:r>
              <a:rPr lang="ru-RU" sz="2400" dirty="0" err="1" smtClean="0"/>
              <a:t>жасушада</a:t>
            </a:r>
            <a:r>
              <a:rPr lang="ru-RU" sz="2400" dirty="0" smtClean="0"/>
              <a:t> </a:t>
            </a:r>
            <a:r>
              <a:rPr lang="ru-RU" sz="2400" dirty="0" err="1" smtClean="0"/>
              <a:t>немесе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организмде</a:t>
            </a:r>
            <a:r>
              <a:rPr lang="ru-RU" sz="2400" dirty="0" smtClean="0"/>
              <a:t> </a:t>
            </a:r>
            <a:r>
              <a:rPr lang="ru-RU" sz="2400" dirty="0" err="1" smtClean="0"/>
              <a:t>болатын</a:t>
            </a:r>
            <a:r>
              <a:rPr lang="ru-RU" sz="2400" dirty="0" smtClean="0"/>
              <a:t> </a:t>
            </a:r>
            <a:r>
              <a:rPr lang="ru-RU" sz="2400" dirty="0" err="1" smtClean="0"/>
              <a:t>және</a:t>
            </a:r>
            <a:r>
              <a:rPr lang="ru-RU" sz="2400" dirty="0" smtClean="0"/>
              <a:t> </a:t>
            </a:r>
            <a:r>
              <a:rPr lang="ru-RU" sz="2400" dirty="0" err="1" smtClean="0"/>
              <a:t>метаболикалық</a:t>
            </a:r>
            <a:r>
              <a:rPr lang="ru-RU" sz="2400" dirty="0" smtClean="0"/>
              <a:t> </a:t>
            </a:r>
            <a:r>
              <a:rPr lang="ru-RU" sz="2400" dirty="0" err="1" smtClean="0"/>
              <a:t>жолдар</a:t>
            </a:r>
            <a:r>
              <a:rPr lang="ru-RU" sz="2400" dirty="0" smtClean="0"/>
              <a:t> </a:t>
            </a:r>
            <a:r>
              <a:rPr lang="ru-RU" sz="2400" dirty="0" err="1" smtClean="0"/>
              <a:t>деп</a:t>
            </a:r>
            <a:r>
              <a:rPr lang="ru-RU" sz="2400" dirty="0" smtClean="0"/>
              <a:t> </a:t>
            </a:r>
            <a:r>
              <a:rPr lang="ru-RU" sz="2400" dirty="0" err="1" smtClean="0"/>
              <a:t>аталатын</a:t>
            </a:r>
            <a:r>
              <a:rPr lang="ru-RU" sz="2400" dirty="0" smtClean="0"/>
              <a:t> </a:t>
            </a:r>
            <a:r>
              <a:rPr lang="ru-RU" sz="2400" dirty="0" err="1" smtClean="0"/>
              <a:t>тізбекті</a:t>
            </a:r>
            <a:r>
              <a:rPr lang="ru-RU" sz="2400" dirty="0" smtClean="0"/>
              <a:t> </a:t>
            </a:r>
            <a:r>
              <a:rPr lang="ru-RU" sz="2400" dirty="0" err="1" smtClean="0"/>
              <a:t>ферменттер</a:t>
            </a:r>
            <a:r>
              <a:rPr lang="ru-RU" sz="2400" dirty="0" smtClean="0"/>
              <a:t> </a:t>
            </a:r>
            <a:r>
              <a:rPr lang="ru-RU" sz="2400" dirty="0" err="1" smtClean="0"/>
              <a:t>катализдейтін</a:t>
            </a:r>
            <a:r>
              <a:rPr lang="ru-RU" sz="2400" dirty="0" smtClean="0"/>
              <a:t> </a:t>
            </a:r>
            <a:r>
              <a:rPr lang="ru-RU" sz="2400" dirty="0" err="1" smtClean="0"/>
              <a:t>реакциялар</a:t>
            </a:r>
            <a:r>
              <a:rPr lang="ru-RU" sz="2400" dirty="0" smtClean="0"/>
              <a:t> </a:t>
            </a:r>
            <a:r>
              <a:rPr lang="ru-RU" sz="2400" dirty="0" err="1" smtClean="0"/>
              <a:t>тізбегі</a:t>
            </a:r>
            <a:r>
              <a:rPr lang="ru-RU" sz="2400" dirty="0" smtClean="0"/>
              <a:t> </a:t>
            </a:r>
            <a:r>
              <a:rPr lang="ru-RU" sz="2400" dirty="0" err="1" smtClean="0"/>
              <a:t>арқылы</a:t>
            </a:r>
            <a:r>
              <a:rPr lang="ru-RU" sz="2400" dirty="0" smtClean="0"/>
              <a:t> </a:t>
            </a:r>
            <a:r>
              <a:rPr lang="ru-RU" sz="2400" dirty="0" err="1" smtClean="0"/>
              <a:t>жүзеге</a:t>
            </a:r>
            <a:r>
              <a:rPr lang="ru-RU" sz="2400" dirty="0" smtClean="0"/>
              <a:t> </a:t>
            </a:r>
            <a:r>
              <a:rPr lang="ru-RU" sz="2400" dirty="0" err="1" smtClean="0"/>
              <a:t>асырылатын</a:t>
            </a:r>
            <a:r>
              <a:rPr lang="ru-RU" sz="2400" dirty="0" smtClean="0"/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барлық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химиялық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өзгерістердің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жиынтығы</a:t>
            </a:r>
            <a:r>
              <a:rPr lang="ru-RU" sz="2400" dirty="0" smtClean="0"/>
              <a:t>.</a:t>
            </a:r>
          </a:p>
          <a:p>
            <a:pPr indent="542925" algn="just"/>
            <a:r>
              <a:rPr lang="ru-RU" sz="2400" dirty="0" err="1" smtClean="0"/>
              <a:t>Метаболикалық</a:t>
            </a:r>
            <a:r>
              <a:rPr lang="ru-RU" sz="2400" dirty="0" smtClean="0"/>
              <a:t> (</a:t>
            </a:r>
            <a:r>
              <a:rPr lang="ru-RU" sz="2400" dirty="0" err="1" smtClean="0"/>
              <a:t>зат</a:t>
            </a:r>
            <a:r>
              <a:rPr lang="ru-RU" sz="2400" dirty="0" smtClean="0"/>
              <a:t> </a:t>
            </a:r>
            <a:r>
              <a:rPr lang="ru-RU" sz="2400" dirty="0" err="1" smtClean="0"/>
              <a:t>алмасу</a:t>
            </a:r>
            <a:r>
              <a:rPr lang="ru-RU" sz="2400" dirty="0" smtClean="0"/>
              <a:t>) </a:t>
            </a:r>
            <a:r>
              <a:rPr lang="ru-RU" sz="2400" b="1" dirty="0" err="1" smtClean="0"/>
              <a:t>жолының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реакциялары</a:t>
            </a:r>
            <a:r>
              <a:rPr lang="ru-RU" sz="2400" b="1" dirty="0" smtClean="0"/>
              <a:t> </a:t>
            </a:r>
            <a:r>
              <a:rPr lang="ru-RU" sz="2400" dirty="0" smtClean="0"/>
              <a:t>(</a:t>
            </a:r>
            <a:r>
              <a:rPr lang="ru-RU" sz="2400" dirty="0" err="1" smtClean="0"/>
              <a:t>сатылары</a:t>
            </a:r>
            <a:r>
              <a:rPr lang="ru-RU" sz="2400" dirty="0" smtClean="0"/>
              <a:t>) </a:t>
            </a:r>
            <a:r>
              <a:rPr lang="ru-RU" sz="2400" dirty="0" err="1" smtClean="0"/>
              <a:t>бірінен</a:t>
            </a:r>
            <a:r>
              <a:rPr lang="ru-RU" sz="2400" dirty="0" smtClean="0"/>
              <a:t> </a:t>
            </a:r>
            <a:r>
              <a:rPr lang="ru-RU" sz="2400" dirty="0" err="1" smtClean="0"/>
              <a:t>соң</a:t>
            </a:r>
            <a:r>
              <a:rPr lang="ru-RU" sz="2400" dirty="0" smtClean="0"/>
              <a:t> </a:t>
            </a:r>
            <a:r>
              <a:rPr lang="ru-RU" sz="2400" dirty="0" err="1" smtClean="0"/>
              <a:t>бірі</a:t>
            </a:r>
            <a:r>
              <a:rPr lang="ru-RU" sz="2400" dirty="0" smtClean="0"/>
              <a:t> </a:t>
            </a:r>
            <a:r>
              <a:rPr lang="ru-RU" sz="2400" b="1" dirty="0" err="1" smtClean="0"/>
              <a:t>белгілі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бір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ретпен</a:t>
            </a:r>
            <a:r>
              <a:rPr lang="ru-RU" sz="2400" dirty="0" smtClean="0"/>
              <a:t> </a:t>
            </a:r>
            <a:r>
              <a:rPr lang="ru-RU" sz="2400" dirty="0" err="1" smtClean="0"/>
              <a:t>жүріп</a:t>
            </a:r>
            <a:r>
              <a:rPr lang="ru-RU" sz="2400" dirty="0" smtClean="0"/>
              <a:t> </a:t>
            </a:r>
            <a:r>
              <a:rPr lang="ru-RU" sz="2400" dirty="0" err="1" smtClean="0"/>
              <a:t>отырады</a:t>
            </a:r>
            <a:r>
              <a:rPr lang="ru-RU" sz="2400" dirty="0" smtClean="0"/>
              <a:t> </a:t>
            </a:r>
            <a:r>
              <a:rPr lang="ru-RU" sz="2400" dirty="0" err="1" smtClean="0"/>
              <a:t>және</a:t>
            </a:r>
            <a:r>
              <a:rPr lang="ru-RU" sz="2400" dirty="0" smtClean="0"/>
              <a:t> </a:t>
            </a:r>
            <a:r>
              <a:rPr lang="ru-RU" sz="2400" dirty="0" err="1" smtClean="0"/>
              <a:t>әрбір</a:t>
            </a:r>
            <a:r>
              <a:rPr lang="ru-RU" sz="2400" dirty="0" smtClean="0"/>
              <a:t> </a:t>
            </a:r>
            <a:r>
              <a:rPr lang="ru-RU" sz="2400" dirty="0" err="1" smtClean="0"/>
              <a:t>кезеңде</a:t>
            </a:r>
            <a:r>
              <a:rPr lang="ru-RU" sz="2400" dirty="0" smtClean="0"/>
              <a:t> </a:t>
            </a:r>
            <a:r>
              <a:rPr lang="ru-RU" sz="2400" dirty="0" err="1" smtClean="0"/>
              <a:t>жүйеге</a:t>
            </a:r>
            <a:r>
              <a:rPr lang="ru-RU" sz="2400" dirty="0" smtClean="0"/>
              <a:t> </a:t>
            </a:r>
            <a:r>
              <a:rPr lang="ru-RU" sz="2400" dirty="0" err="1" smtClean="0"/>
              <a:t>оның</a:t>
            </a:r>
            <a:r>
              <a:rPr lang="ru-RU" sz="2400" dirty="0" smtClean="0"/>
              <a:t> </a:t>
            </a:r>
            <a:r>
              <a:rPr lang="ru-RU" sz="2400" dirty="0" err="1" smtClean="0"/>
              <a:t>химиялық</a:t>
            </a:r>
            <a:r>
              <a:rPr lang="ru-RU" sz="2400" dirty="0" smtClean="0"/>
              <a:t> </a:t>
            </a:r>
            <a:r>
              <a:rPr lang="ru-RU" sz="2400" dirty="0" err="1" smtClean="0"/>
              <a:t>құрамының</a:t>
            </a:r>
            <a:r>
              <a:rPr lang="ru-RU" sz="2400" dirty="0" smtClean="0"/>
              <a:t> </a:t>
            </a:r>
            <a:r>
              <a:rPr lang="ru-RU" sz="2400" dirty="0" err="1" smtClean="0"/>
              <a:t>шамалы</a:t>
            </a:r>
            <a:r>
              <a:rPr lang="ru-RU" sz="2400" dirty="0" smtClean="0"/>
              <a:t> </a:t>
            </a:r>
            <a:r>
              <a:rPr lang="ru-RU" sz="2400" b="1" dirty="0" err="1" smtClean="0"/>
              <a:t>спецификалық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өзгерісі</a:t>
            </a:r>
            <a:r>
              <a:rPr lang="ru-RU" sz="2400" b="1" dirty="0" smtClean="0"/>
              <a:t> </a:t>
            </a:r>
            <a:r>
              <a:rPr lang="ru-RU" sz="2400" dirty="0" err="1" smtClean="0"/>
              <a:t>енгізіледі</a:t>
            </a:r>
            <a:r>
              <a:rPr lang="ru-RU" sz="2400" dirty="0" smtClean="0"/>
              <a:t>.</a:t>
            </a:r>
          </a:p>
          <a:p>
            <a:pPr indent="542925" algn="just"/>
            <a:r>
              <a:rPr lang="ru-RU" sz="2400" dirty="0" err="1" smtClean="0"/>
              <a:t>Бұл</a:t>
            </a:r>
            <a:r>
              <a:rPr lang="ru-RU" sz="2400" dirty="0" smtClean="0"/>
              <a:t> </a:t>
            </a:r>
            <a:r>
              <a:rPr lang="ru-RU" sz="2400" dirty="0" err="1" smtClean="0"/>
              <a:t>әдетте</a:t>
            </a:r>
            <a:r>
              <a:rPr lang="ru-RU" sz="2400" dirty="0" smtClean="0"/>
              <a:t> </a:t>
            </a:r>
            <a:r>
              <a:rPr lang="ru-RU" sz="2400" dirty="0" err="1" smtClean="0"/>
              <a:t>бір</a:t>
            </a:r>
            <a:r>
              <a:rPr lang="ru-RU" sz="2400" dirty="0" smtClean="0"/>
              <a:t> </a:t>
            </a:r>
            <a:r>
              <a:rPr lang="ru-RU" sz="2400" dirty="0" err="1" smtClean="0"/>
              <a:t>атомды</a:t>
            </a:r>
            <a:r>
              <a:rPr lang="ru-RU" sz="2400" dirty="0" smtClean="0"/>
              <a:t> </a:t>
            </a:r>
            <a:r>
              <a:rPr lang="ru-RU" sz="2400" dirty="0" err="1" smtClean="0"/>
              <a:t>немесе</a:t>
            </a:r>
            <a:r>
              <a:rPr lang="ru-RU" sz="2400" dirty="0" smtClean="0"/>
              <a:t> </a:t>
            </a:r>
            <a:r>
              <a:rPr lang="ru-RU" sz="2400" dirty="0" err="1" smtClean="0"/>
              <a:t>функционалды</a:t>
            </a:r>
            <a:r>
              <a:rPr lang="ru-RU" sz="2400" dirty="0" smtClean="0"/>
              <a:t> </a:t>
            </a:r>
            <a:r>
              <a:rPr lang="ru-RU" sz="2400" dirty="0" err="1" smtClean="0"/>
              <a:t>топты</a:t>
            </a:r>
            <a:r>
              <a:rPr lang="ru-RU" sz="2400" dirty="0" smtClean="0"/>
              <a:t> </a:t>
            </a:r>
            <a:r>
              <a:rPr lang="ru-RU" sz="2400" dirty="0" err="1" smtClean="0"/>
              <a:t>алып</a:t>
            </a:r>
            <a:r>
              <a:rPr lang="ru-RU" sz="2400" dirty="0" smtClean="0"/>
              <a:t> </a:t>
            </a:r>
            <a:r>
              <a:rPr lang="ru-RU" sz="2400" dirty="0" err="1" smtClean="0"/>
              <a:t>тастауды</a:t>
            </a:r>
            <a:r>
              <a:rPr lang="ru-RU" sz="2400" dirty="0" smtClean="0"/>
              <a:t>, </a:t>
            </a:r>
            <a:r>
              <a:rPr lang="ru-RU" sz="2400" dirty="0" err="1" smtClean="0"/>
              <a:t>ауыстыруды</a:t>
            </a:r>
            <a:r>
              <a:rPr lang="ru-RU" sz="2400" dirty="0" smtClean="0"/>
              <a:t> </a:t>
            </a:r>
            <a:r>
              <a:rPr lang="ru-RU" sz="2400" dirty="0" err="1" smtClean="0"/>
              <a:t>немесе</a:t>
            </a:r>
            <a:r>
              <a:rPr lang="ru-RU" sz="2400" dirty="0" smtClean="0"/>
              <a:t> </a:t>
            </a:r>
            <a:r>
              <a:rPr lang="ru-RU" sz="2400" dirty="0" err="1" smtClean="0"/>
              <a:t>қосуды</a:t>
            </a:r>
            <a:r>
              <a:rPr lang="ru-RU" sz="2400" dirty="0" smtClean="0"/>
              <a:t> </a:t>
            </a:r>
            <a:r>
              <a:rPr lang="ru-RU" sz="2400" dirty="0" err="1" smtClean="0"/>
              <a:t>қамтиды</a:t>
            </a:r>
            <a:r>
              <a:rPr lang="ru-RU" sz="2400" dirty="0" smtClean="0"/>
              <a:t>.</a:t>
            </a:r>
          </a:p>
          <a:p>
            <a:pPr indent="542925" algn="just"/>
            <a:r>
              <a:rPr lang="ru-RU" sz="2400" dirty="0" err="1" smtClean="0"/>
              <a:t>Бастапқы</a:t>
            </a:r>
            <a:r>
              <a:rPr lang="ru-RU" sz="2400" dirty="0" smtClean="0"/>
              <a:t> </a:t>
            </a:r>
            <a:r>
              <a:rPr lang="ru-RU" sz="2400" dirty="0" err="1" smtClean="0"/>
              <a:t>ізбасарларының</a:t>
            </a:r>
            <a:r>
              <a:rPr lang="ru-RU" sz="2400" dirty="0" smtClean="0"/>
              <a:t> (предшественника) </a:t>
            </a:r>
            <a:r>
              <a:rPr lang="ru-RU" sz="2400" dirty="0" err="1" smtClean="0"/>
              <a:t>соңғы</a:t>
            </a:r>
            <a:r>
              <a:rPr lang="ru-RU" sz="2400" dirty="0" smtClean="0"/>
              <a:t> </a:t>
            </a:r>
            <a:r>
              <a:rPr lang="ru-RU" sz="2400" dirty="0" err="1" smtClean="0"/>
              <a:t>өнімге</a:t>
            </a:r>
            <a:r>
              <a:rPr lang="ru-RU" sz="2400" dirty="0" smtClean="0"/>
              <a:t> </a:t>
            </a:r>
            <a:r>
              <a:rPr lang="ru-RU" sz="2400" dirty="0" err="1" smtClean="0"/>
              <a:t>айналуы</a:t>
            </a:r>
            <a:r>
              <a:rPr lang="ru-RU" sz="2400" dirty="0" smtClean="0"/>
              <a:t> </a:t>
            </a:r>
            <a:r>
              <a:rPr lang="ru-RU" sz="2400" dirty="0" err="1" smtClean="0"/>
              <a:t>метаболиттер</a:t>
            </a:r>
            <a:r>
              <a:rPr lang="ru-RU" sz="2400" dirty="0" smtClean="0"/>
              <a:t> </a:t>
            </a:r>
            <a:r>
              <a:rPr lang="ru-RU" sz="2400" dirty="0" err="1" smtClean="0"/>
              <a:t>деп</a:t>
            </a:r>
            <a:r>
              <a:rPr lang="ru-RU" sz="2400" dirty="0" smtClean="0"/>
              <a:t> </a:t>
            </a:r>
            <a:r>
              <a:rPr lang="ru-RU" sz="2400" dirty="0" err="1" smtClean="0"/>
              <a:t>аталатын</a:t>
            </a:r>
            <a:r>
              <a:rPr lang="ru-RU" sz="2400" dirty="0" smtClean="0"/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метаболизмнің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аралық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өнімдер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қатары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/>
              <a:t>арқылы</a:t>
            </a:r>
            <a:r>
              <a:rPr lang="ru-RU" sz="2400" dirty="0" smtClean="0"/>
              <a:t> </a:t>
            </a:r>
            <a:r>
              <a:rPr lang="ru-RU" sz="2400" dirty="0" err="1" smtClean="0"/>
              <a:t>жүреді</a:t>
            </a:r>
            <a:r>
              <a:rPr lang="ru-RU" sz="2400" dirty="0" smtClean="0"/>
              <a:t>.</a:t>
            </a:r>
          </a:p>
          <a:p>
            <a:pPr indent="542925" algn="just"/>
            <a:r>
              <a:rPr lang="ru-RU" sz="2400" dirty="0" err="1" smtClean="0"/>
              <a:t>Аралық</a:t>
            </a:r>
            <a:r>
              <a:rPr lang="ru-RU" sz="2400" dirty="0" smtClean="0"/>
              <a:t> метаболизм </a:t>
            </a:r>
            <a:r>
              <a:rPr lang="ru-RU" sz="2400" dirty="0" err="1" smtClean="0"/>
              <a:t>термині</a:t>
            </a:r>
            <a:r>
              <a:rPr lang="ru-RU" sz="2400" dirty="0" smtClean="0"/>
              <a:t> </a:t>
            </a:r>
            <a:r>
              <a:rPr lang="ru-RU" sz="2400" dirty="0" err="1" smtClean="0"/>
              <a:t>көбінесе</a:t>
            </a:r>
            <a:r>
              <a:rPr lang="ru-RU" sz="2400" dirty="0" smtClean="0"/>
              <a:t> </a:t>
            </a:r>
            <a:r>
              <a:rPr lang="ru-RU" sz="2400" dirty="0" err="1" smtClean="0"/>
              <a:t>барлық</a:t>
            </a:r>
            <a:r>
              <a:rPr lang="ru-RU" sz="2400" dirty="0" smtClean="0"/>
              <a:t> </a:t>
            </a:r>
            <a:r>
              <a:rPr lang="ru-RU" sz="2400" dirty="0" err="1" smtClean="0"/>
              <a:t>метаболикалық</a:t>
            </a:r>
            <a:r>
              <a:rPr lang="ru-RU" sz="2400" dirty="0" smtClean="0"/>
              <a:t> </a:t>
            </a:r>
            <a:r>
              <a:rPr lang="ru-RU" sz="2400" dirty="0" err="1" smtClean="0"/>
              <a:t>жолдарының</a:t>
            </a:r>
            <a:r>
              <a:rPr lang="ru-RU" sz="2400" dirty="0" smtClean="0"/>
              <a:t> </a:t>
            </a:r>
            <a:r>
              <a:rPr lang="ru-RU" sz="2400" dirty="0" err="1" smtClean="0"/>
              <a:t>ферментативті</a:t>
            </a:r>
            <a:r>
              <a:rPr lang="ru-RU" sz="2400" dirty="0" smtClean="0"/>
              <a:t> </a:t>
            </a:r>
            <a:r>
              <a:rPr lang="ru-RU" sz="2400" dirty="0" err="1" smtClean="0"/>
              <a:t>реакцияларының</a:t>
            </a:r>
            <a:r>
              <a:rPr lang="ru-RU" sz="2400" dirty="0" smtClean="0"/>
              <a:t> </a:t>
            </a:r>
            <a:r>
              <a:rPr lang="ru-RU" sz="2400" dirty="0" err="1" smtClean="0"/>
              <a:t>жиынтығына</a:t>
            </a:r>
            <a:r>
              <a:rPr lang="ru-RU" sz="2400" dirty="0" smtClean="0"/>
              <a:t> </a:t>
            </a:r>
            <a:r>
              <a:rPr lang="ru-RU" sz="2400" dirty="0" err="1" smtClean="0"/>
              <a:t>қолданылады</a:t>
            </a:r>
            <a:r>
              <a:rPr lang="ru-RU" sz="2400" dirty="0" smtClean="0"/>
              <a:t>, </a:t>
            </a:r>
            <a:r>
              <a:rPr lang="ru-RU" sz="2400" dirty="0" err="1" smtClean="0"/>
              <a:t>онда</a:t>
            </a:r>
            <a:r>
              <a:rPr lang="ru-RU" sz="2400" dirty="0" smtClean="0"/>
              <a:t> </a:t>
            </a:r>
            <a:r>
              <a:rPr lang="ru-RU" sz="2400" dirty="0" err="1" smtClean="0"/>
              <a:t>бастапқы</a:t>
            </a:r>
            <a:r>
              <a:rPr lang="ru-RU" sz="2400" dirty="0" smtClean="0"/>
              <a:t> </a:t>
            </a:r>
            <a:r>
              <a:rPr lang="ru-RU" sz="2400" dirty="0" err="1" smtClean="0"/>
              <a:t>ізбасарлары</a:t>
            </a:r>
            <a:r>
              <a:rPr lang="ru-RU" sz="2400" dirty="0" smtClean="0"/>
              <a:t>, </a:t>
            </a:r>
            <a:r>
              <a:rPr lang="ru-RU" sz="2400" dirty="0" err="1" smtClean="0"/>
              <a:t>метаболиттер</a:t>
            </a:r>
            <a:r>
              <a:rPr lang="ru-RU" sz="2400" dirty="0" smtClean="0"/>
              <a:t> мен </a:t>
            </a:r>
            <a:r>
              <a:rPr lang="ru-RU" sz="2400" dirty="0" err="1" smtClean="0"/>
              <a:t>төмен</a:t>
            </a:r>
            <a:r>
              <a:rPr lang="ru-RU" sz="2400" dirty="0" smtClean="0"/>
              <a:t> </a:t>
            </a:r>
            <a:r>
              <a:rPr lang="ru-RU" sz="2400" dirty="0" err="1" smtClean="0"/>
              <a:t>молекулалы</a:t>
            </a:r>
            <a:r>
              <a:rPr lang="ru-RU" sz="2400" dirty="0" smtClean="0"/>
              <a:t> </a:t>
            </a:r>
            <a:r>
              <a:rPr lang="ru-RU" sz="2400" dirty="0" err="1" smtClean="0"/>
              <a:t>заттардың</a:t>
            </a:r>
            <a:r>
              <a:rPr lang="ru-RU" sz="2400" dirty="0" smtClean="0"/>
              <a:t> </a:t>
            </a:r>
            <a:r>
              <a:rPr lang="ru-RU" sz="2400" dirty="0" err="1" smtClean="0"/>
              <a:t>өзара</a:t>
            </a:r>
            <a:r>
              <a:rPr lang="ru-RU" sz="2400" dirty="0" smtClean="0"/>
              <a:t> </a:t>
            </a:r>
            <a:r>
              <a:rPr lang="ru-RU" sz="2400" dirty="0" err="1" smtClean="0"/>
              <a:t>түрленулері</a:t>
            </a:r>
            <a:r>
              <a:rPr lang="ru-RU" sz="2400" dirty="0" smtClean="0"/>
              <a:t> </a:t>
            </a:r>
            <a:r>
              <a:rPr lang="ru-RU" sz="2400" dirty="0" err="1" smtClean="0"/>
              <a:t>жүреді</a:t>
            </a:r>
            <a:r>
              <a:rPr lang="ru-RU" sz="2400" dirty="0" smtClean="0"/>
              <a:t> (</a:t>
            </a:r>
            <a:r>
              <a:rPr lang="ru-RU" sz="2400" dirty="0" err="1" smtClean="0"/>
              <a:t>әдетте</a:t>
            </a:r>
            <a:r>
              <a:rPr lang="ru-RU" sz="2400" dirty="0" smtClean="0"/>
              <a:t> </a:t>
            </a:r>
            <a:r>
              <a:rPr lang="en-US" sz="2400" dirty="0" err="1" smtClean="0"/>
              <a:t>Mr</a:t>
            </a:r>
            <a:r>
              <a:rPr lang="en-US" sz="2400" dirty="0" smtClean="0"/>
              <a:t> &lt; 1000).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4009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795" y="161002"/>
            <a:ext cx="8424936" cy="631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23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2900" y="278964"/>
            <a:ext cx="1122045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/>
            <a:r>
              <a:rPr lang="ru-RU" sz="2600" b="1" dirty="0" smtClean="0">
                <a:solidFill>
                  <a:srgbClr val="FF0000"/>
                </a:solidFill>
              </a:rPr>
              <a:t>Катаболизм</a:t>
            </a:r>
            <a:r>
              <a:rPr lang="ru-RU" sz="2600" dirty="0" smtClean="0"/>
              <a:t> </a:t>
            </a:r>
            <a:r>
              <a:rPr lang="ru-RU" sz="2600" b="1" dirty="0" smtClean="0"/>
              <a:t>деградация </a:t>
            </a:r>
            <a:r>
              <a:rPr lang="ru-RU" sz="2600" b="1" dirty="0" err="1" smtClean="0"/>
              <a:t>процестерін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біріктіреді</a:t>
            </a:r>
            <a:r>
              <a:rPr lang="ru-RU" sz="2600" dirty="0" smtClean="0"/>
              <a:t>, </a:t>
            </a:r>
            <a:r>
              <a:rPr lang="ru-RU" sz="2600" dirty="0" err="1" smtClean="0"/>
              <a:t>онда</a:t>
            </a:r>
            <a:r>
              <a:rPr lang="ru-RU" sz="2600" dirty="0" smtClean="0"/>
              <a:t> </a:t>
            </a:r>
            <a:r>
              <a:rPr lang="ru-RU" sz="2600" dirty="0" err="1" smtClean="0"/>
              <a:t>органикалық</a:t>
            </a:r>
            <a:r>
              <a:rPr lang="ru-RU" sz="2600" dirty="0" smtClean="0"/>
              <a:t> </a:t>
            </a:r>
            <a:r>
              <a:rPr lang="ru-RU" sz="2600" dirty="0" err="1" smtClean="0"/>
              <a:t>тағам</a:t>
            </a:r>
            <a:r>
              <a:rPr lang="ru-RU" sz="2600" dirty="0" smtClean="0"/>
              <a:t> </a:t>
            </a:r>
            <a:r>
              <a:rPr lang="ru-RU" sz="2600" dirty="0" err="1" smtClean="0"/>
              <a:t>молекулалары</a:t>
            </a:r>
            <a:r>
              <a:rPr lang="ru-RU" sz="2600" dirty="0" smtClean="0"/>
              <a:t> (</a:t>
            </a:r>
            <a:r>
              <a:rPr lang="ru-RU" sz="2600" dirty="0" err="1" smtClean="0"/>
              <a:t>көмірсулар</a:t>
            </a:r>
            <a:r>
              <a:rPr lang="ru-RU" sz="2600" dirty="0" smtClean="0"/>
              <a:t>, </a:t>
            </a:r>
            <a:r>
              <a:rPr lang="ru-RU" sz="2600" dirty="0" err="1" smtClean="0"/>
              <a:t>майлар</a:t>
            </a:r>
            <a:r>
              <a:rPr lang="ru-RU" sz="2600" dirty="0" smtClean="0"/>
              <a:t> </a:t>
            </a:r>
            <a:r>
              <a:rPr lang="ru-RU" sz="2600" dirty="0" err="1" smtClean="0"/>
              <a:t>және</a:t>
            </a:r>
            <a:r>
              <a:rPr lang="ru-RU" sz="2600" dirty="0" smtClean="0"/>
              <a:t> </a:t>
            </a:r>
            <a:r>
              <a:rPr lang="ru-RU" sz="2600" dirty="0" err="1" smtClean="0"/>
              <a:t>белоктар</a:t>
            </a:r>
            <a:r>
              <a:rPr lang="ru-RU" sz="2600" dirty="0" smtClean="0"/>
              <a:t>) </a:t>
            </a:r>
            <a:r>
              <a:rPr lang="ru-RU" sz="2600" dirty="0" err="1" smtClean="0"/>
              <a:t>төмен</a:t>
            </a:r>
            <a:r>
              <a:rPr lang="ru-RU" sz="2600" dirty="0" smtClean="0"/>
              <a:t> </a:t>
            </a:r>
            <a:r>
              <a:rPr lang="ru-RU" sz="2600" dirty="0" err="1" smtClean="0"/>
              <a:t>молекулалық</a:t>
            </a:r>
            <a:r>
              <a:rPr lang="ru-RU" sz="2600" dirty="0" smtClean="0"/>
              <a:t> </a:t>
            </a:r>
            <a:r>
              <a:rPr lang="ru-RU" sz="2600" dirty="0" err="1" smtClean="0"/>
              <a:t>салмаққа</a:t>
            </a:r>
            <a:r>
              <a:rPr lang="ru-RU" sz="2600" dirty="0" smtClean="0"/>
              <a:t> </a:t>
            </a:r>
            <a:r>
              <a:rPr lang="ru-RU" sz="2600" dirty="0" err="1" smtClean="0"/>
              <a:t>және</a:t>
            </a:r>
            <a:r>
              <a:rPr lang="ru-RU" sz="2600" dirty="0" smtClean="0"/>
              <a:t> </a:t>
            </a:r>
            <a:r>
              <a:rPr lang="ru-RU" sz="2600" dirty="0" err="1" smtClean="0"/>
              <a:t>қарапайым</a:t>
            </a:r>
            <a:r>
              <a:rPr lang="ru-RU" sz="2600" dirty="0" smtClean="0"/>
              <a:t> </a:t>
            </a:r>
            <a:r>
              <a:rPr lang="ru-RU" sz="2600" dirty="0" err="1" smtClean="0"/>
              <a:t>соңғы</a:t>
            </a:r>
            <a:r>
              <a:rPr lang="ru-RU" sz="2600" dirty="0" smtClean="0"/>
              <a:t> </a:t>
            </a:r>
            <a:r>
              <a:rPr lang="ru-RU" sz="2600" dirty="0" err="1" smtClean="0"/>
              <a:t>өнімдерге</a:t>
            </a:r>
            <a:r>
              <a:rPr lang="ru-RU" sz="2600" dirty="0" smtClean="0"/>
              <a:t> (</a:t>
            </a:r>
            <a:r>
              <a:rPr lang="ru-RU" sz="2600" dirty="0" err="1" smtClean="0"/>
              <a:t>мысалы</a:t>
            </a:r>
            <a:r>
              <a:rPr lang="ru-RU" sz="2600" dirty="0" smtClean="0"/>
              <a:t>, </a:t>
            </a:r>
            <a:r>
              <a:rPr lang="ru-RU" sz="2600" dirty="0" err="1" smtClean="0"/>
              <a:t>сүт</a:t>
            </a:r>
            <a:r>
              <a:rPr lang="ru-RU" sz="2600" dirty="0" smtClean="0"/>
              <a:t> </a:t>
            </a:r>
            <a:r>
              <a:rPr lang="ru-RU" sz="2600" dirty="0" err="1" smtClean="0"/>
              <a:t>қышқылы</a:t>
            </a:r>
            <a:r>
              <a:rPr lang="ru-RU" sz="2600" dirty="0" smtClean="0"/>
              <a:t>, </a:t>
            </a:r>
            <a:r>
              <a:rPr lang="en-US" sz="2600" dirty="0" smtClean="0"/>
              <a:t>CO2, NH3) </a:t>
            </a:r>
            <a:r>
              <a:rPr lang="ru-RU" sz="2600" dirty="0" err="1" smtClean="0"/>
              <a:t>айналады</a:t>
            </a:r>
            <a:r>
              <a:rPr lang="ru-RU" sz="2600" dirty="0" smtClean="0"/>
              <a:t>.</a:t>
            </a:r>
          </a:p>
          <a:p>
            <a:pPr indent="542925" algn="just"/>
            <a:r>
              <a:rPr lang="ru-RU" sz="2600" b="1" dirty="0" smtClean="0">
                <a:solidFill>
                  <a:srgbClr val="FF0000"/>
                </a:solidFill>
              </a:rPr>
              <a:t>Катаболизм</a:t>
            </a:r>
            <a:r>
              <a:rPr lang="ru-RU" sz="2600" dirty="0" smtClean="0"/>
              <a:t> </a:t>
            </a:r>
            <a:r>
              <a:rPr lang="ru-RU" sz="2600" b="1" dirty="0" err="1" smtClean="0"/>
              <a:t>энергияның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бөлінуімен</a:t>
            </a:r>
            <a:r>
              <a:rPr lang="ru-RU" sz="2600" b="1" dirty="0" smtClean="0"/>
              <a:t> </a:t>
            </a:r>
            <a:r>
              <a:rPr lang="ru-RU" sz="2600" dirty="0" err="1" smtClean="0"/>
              <a:t>бірге</a:t>
            </a:r>
            <a:r>
              <a:rPr lang="ru-RU" sz="2600" dirty="0" smtClean="0"/>
              <a:t> </a:t>
            </a:r>
            <a:r>
              <a:rPr lang="ru-RU" sz="2600" dirty="0" err="1" smtClean="0"/>
              <a:t>жүреді</a:t>
            </a:r>
            <a:r>
              <a:rPr lang="ru-RU" sz="2600" dirty="0" smtClean="0"/>
              <a:t>, </a:t>
            </a:r>
            <a:r>
              <a:rPr lang="ru-RU" sz="2600" dirty="0" err="1" smtClean="0"/>
              <a:t>ол</a:t>
            </a:r>
            <a:r>
              <a:rPr lang="ru-RU" sz="2600" dirty="0" smtClean="0"/>
              <a:t> АТФ </a:t>
            </a:r>
            <a:r>
              <a:rPr lang="ru-RU" sz="2600" dirty="0" err="1" smtClean="0"/>
              <a:t>және</a:t>
            </a:r>
            <a:r>
              <a:rPr lang="ru-RU" sz="2600" dirty="0" smtClean="0"/>
              <a:t> </a:t>
            </a:r>
            <a:r>
              <a:rPr lang="ru-RU" sz="2600" dirty="0" err="1" smtClean="0"/>
              <a:t>қалпына</a:t>
            </a:r>
            <a:r>
              <a:rPr lang="ru-RU" sz="2600" dirty="0" smtClean="0"/>
              <a:t> </a:t>
            </a:r>
            <a:r>
              <a:rPr lang="ru-RU" sz="2600" dirty="0" err="1" smtClean="0"/>
              <a:t>келтірілген</a:t>
            </a:r>
            <a:r>
              <a:rPr lang="ru-RU" sz="2600" dirty="0" smtClean="0"/>
              <a:t> </a:t>
            </a:r>
            <a:r>
              <a:rPr lang="ru-RU" sz="2600" dirty="0" err="1" smtClean="0"/>
              <a:t>сутегі</a:t>
            </a:r>
            <a:r>
              <a:rPr lang="ru-RU" sz="2600" dirty="0" smtClean="0"/>
              <a:t> </a:t>
            </a:r>
            <a:r>
              <a:rPr lang="ru-RU" sz="2600" dirty="0" err="1" smtClean="0"/>
              <a:t>тасымалдаушылары</a:t>
            </a:r>
            <a:r>
              <a:rPr lang="ru-RU" sz="2600" dirty="0" smtClean="0"/>
              <a:t> (</a:t>
            </a:r>
            <a:r>
              <a:rPr lang="en-US" sz="2600" dirty="0" smtClean="0"/>
              <a:t>NADH, NADPH, FADH2) </a:t>
            </a:r>
            <a:r>
              <a:rPr lang="ru-RU" sz="2600" dirty="0" err="1" smtClean="0"/>
              <a:t>түрінде</a:t>
            </a:r>
            <a:r>
              <a:rPr lang="ru-RU" sz="2600" dirty="0" smtClean="0"/>
              <a:t> </a:t>
            </a:r>
            <a:r>
              <a:rPr lang="ru-RU" sz="2600" dirty="0" err="1" smtClean="0"/>
              <a:t>сақталады</a:t>
            </a:r>
            <a:r>
              <a:rPr lang="ru-RU" sz="2600" dirty="0" smtClean="0"/>
              <a:t>. </a:t>
            </a:r>
            <a:r>
              <a:rPr lang="ru-RU" sz="2600" dirty="0" err="1" smtClean="0"/>
              <a:t>Энергияның</a:t>
            </a:r>
            <a:r>
              <a:rPr lang="ru-RU" sz="2600" dirty="0" smtClean="0"/>
              <a:t> </a:t>
            </a:r>
            <a:r>
              <a:rPr lang="ru-RU" sz="2600" dirty="0" err="1" smtClean="0"/>
              <a:t>қалған</a:t>
            </a:r>
            <a:r>
              <a:rPr lang="ru-RU" sz="2600" dirty="0" smtClean="0"/>
              <a:t> </a:t>
            </a:r>
            <a:r>
              <a:rPr lang="ru-RU" sz="2600" dirty="0" err="1" smtClean="0"/>
              <a:t>бөлігі</a:t>
            </a:r>
            <a:r>
              <a:rPr lang="ru-RU" sz="2600" dirty="0" smtClean="0"/>
              <a:t> </a:t>
            </a:r>
            <a:r>
              <a:rPr lang="ru-RU" sz="2600" dirty="0" err="1" smtClean="0"/>
              <a:t>жылу</a:t>
            </a:r>
            <a:r>
              <a:rPr lang="ru-RU" sz="2600" dirty="0" smtClean="0"/>
              <a:t> </a:t>
            </a:r>
            <a:r>
              <a:rPr lang="ru-RU" sz="2600" dirty="0" err="1" smtClean="0"/>
              <a:t>түрінде</a:t>
            </a:r>
            <a:r>
              <a:rPr lang="ru-RU" sz="2600" dirty="0" smtClean="0"/>
              <a:t> </a:t>
            </a:r>
            <a:r>
              <a:rPr lang="ru-RU" sz="2600" dirty="0" err="1" smtClean="0"/>
              <a:t>бөлінеді</a:t>
            </a:r>
            <a:r>
              <a:rPr lang="ru-RU" sz="2600" dirty="0" smtClean="0"/>
              <a:t>.</a:t>
            </a:r>
          </a:p>
          <a:p>
            <a:pPr indent="542925" algn="just"/>
            <a:r>
              <a:rPr lang="ru-RU" sz="2600" b="1" dirty="0" smtClean="0">
                <a:solidFill>
                  <a:srgbClr val="FF0000"/>
                </a:solidFill>
              </a:rPr>
              <a:t>Биосинтез</a:t>
            </a:r>
            <a:r>
              <a:rPr lang="ru-RU" sz="2600" dirty="0" smtClean="0"/>
              <a:t> </a:t>
            </a:r>
            <a:r>
              <a:rPr lang="ru-RU" sz="2600" dirty="0" err="1" smtClean="0"/>
              <a:t>деп</a:t>
            </a:r>
            <a:r>
              <a:rPr lang="ru-RU" sz="2600" dirty="0" smtClean="0"/>
              <a:t> те </a:t>
            </a:r>
            <a:r>
              <a:rPr lang="ru-RU" sz="2600" dirty="0" err="1" smtClean="0"/>
              <a:t>аталатын</a:t>
            </a:r>
            <a:r>
              <a:rPr lang="ru-RU" sz="2600" dirty="0" smtClean="0"/>
              <a:t> </a:t>
            </a:r>
            <a:r>
              <a:rPr lang="ru-RU" sz="2600" b="1" dirty="0" smtClean="0">
                <a:solidFill>
                  <a:srgbClr val="FF0000"/>
                </a:solidFill>
              </a:rPr>
              <a:t>анаболизм</a:t>
            </a:r>
            <a:r>
              <a:rPr lang="ru-RU" sz="2600" dirty="0" smtClean="0"/>
              <a:t> </a:t>
            </a:r>
            <a:r>
              <a:rPr lang="ru-RU" sz="2600" dirty="0" err="1" smtClean="0"/>
              <a:t>кіші</a:t>
            </a:r>
            <a:r>
              <a:rPr lang="ru-RU" sz="2600" dirty="0" smtClean="0"/>
              <a:t>, </a:t>
            </a:r>
            <a:r>
              <a:rPr lang="ru-RU" sz="2600" dirty="0" err="1" smtClean="0"/>
              <a:t>қарапайым</a:t>
            </a:r>
            <a:r>
              <a:rPr lang="ru-RU" sz="2600" dirty="0" smtClean="0"/>
              <a:t> </a:t>
            </a:r>
            <a:r>
              <a:rPr lang="ru-RU" sz="2600" dirty="0" err="1" smtClean="0"/>
              <a:t>алдыңғы</a:t>
            </a:r>
            <a:r>
              <a:rPr lang="ru-RU" sz="2600" dirty="0" smtClean="0"/>
              <a:t> </a:t>
            </a:r>
            <a:r>
              <a:rPr lang="ru-RU" sz="2600" dirty="0" err="1" smtClean="0"/>
              <a:t>ізбасарлардың</a:t>
            </a:r>
            <a:r>
              <a:rPr lang="ru-RU" sz="2600" dirty="0" smtClean="0"/>
              <a:t> (предшественники) </a:t>
            </a:r>
            <a:r>
              <a:rPr lang="ru-RU" sz="2600" dirty="0" err="1" smtClean="0"/>
              <a:t>үлкенірек</a:t>
            </a:r>
            <a:r>
              <a:rPr lang="ru-RU" sz="2600" dirty="0" smtClean="0"/>
              <a:t>, </a:t>
            </a:r>
            <a:r>
              <a:rPr lang="ru-RU" sz="2600" b="1" dirty="0" err="1" smtClean="0"/>
              <a:t>күрделірек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молекулаларға</a:t>
            </a:r>
            <a:r>
              <a:rPr lang="ru-RU" sz="2600" dirty="0" smtClean="0"/>
              <a:t>, </a:t>
            </a:r>
            <a:r>
              <a:rPr lang="ru-RU" sz="2600" dirty="0" err="1" smtClean="0"/>
              <a:t>соның</a:t>
            </a:r>
            <a:r>
              <a:rPr lang="ru-RU" sz="2600" dirty="0" smtClean="0"/>
              <a:t> </a:t>
            </a:r>
            <a:r>
              <a:rPr lang="ru-RU" sz="2600" dirty="0" err="1" smtClean="0"/>
              <a:t>ішінде</a:t>
            </a:r>
            <a:r>
              <a:rPr lang="ru-RU" sz="2600" dirty="0" smtClean="0"/>
              <a:t> </a:t>
            </a:r>
            <a:r>
              <a:rPr lang="ru-RU" sz="2600" b="1" dirty="0" err="1" smtClean="0"/>
              <a:t>майлар</a:t>
            </a:r>
            <a:r>
              <a:rPr lang="ru-RU" sz="2600" b="1" dirty="0" smtClean="0"/>
              <a:t>, </a:t>
            </a:r>
            <a:r>
              <a:rPr lang="ru-RU" sz="2600" b="1" dirty="0" err="1" smtClean="0"/>
              <a:t>полисахаридтерге</a:t>
            </a:r>
            <a:r>
              <a:rPr lang="ru-RU" sz="2600" b="1" dirty="0" smtClean="0"/>
              <a:t>, </a:t>
            </a:r>
            <a:r>
              <a:rPr lang="ru-RU" sz="2600" b="1" dirty="0" err="1" smtClean="0"/>
              <a:t>белоктарға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және</a:t>
            </a:r>
            <a:r>
              <a:rPr lang="ru-RU" sz="2600" b="1" dirty="0" smtClean="0"/>
              <a:t> нуклеин </a:t>
            </a:r>
            <a:r>
              <a:rPr lang="ru-RU" sz="2600" b="1" dirty="0" err="1" smtClean="0"/>
              <a:t>қышқылдарына</a:t>
            </a:r>
            <a:r>
              <a:rPr lang="ru-RU" sz="2600" b="1" dirty="0" smtClean="0"/>
              <a:t>  </a:t>
            </a:r>
            <a:r>
              <a:rPr lang="ru-RU" sz="2600" b="1" dirty="0" err="1" smtClean="0"/>
              <a:t>синтезделу</a:t>
            </a:r>
            <a:r>
              <a:rPr lang="ru-RU" sz="2600" b="1" dirty="0" smtClean="0"/>
              <a:t> </a:t>
            </a:r>
            <a:r>
              <a:rPr lang="ru-RU" sz="2600" dirty="0" err="1" smtClean="0"/>
              <a:t>процестерін</a:t>
            </a:r>
            <a:r>
              <a:rPr lang="ru-RU" sz="2600" dirty="0" smtClean="0"/>
              <a:t> </a:t>
            </a:r>
            <a:r>
              <a:rPr lang="ru-RU" sz="2600" dirty="0" err="1" smtClean="0"/>
              <a:t>қамтиды</a:t>
            </a:r>
            <a:r>
              <a:rPr lang="ru-RU" sz="2600" dirty="0" smtClean="0"/>
              <a:t>.</a:t>
            </a:r>
          </a:p>
          <a:p>
            <a:pPr indent="542925" algn="just"/>
            <a:r>
              <a:rPr lang="ru-RU" sz="2600" dirty="0" smtClean="0"/>
              <a:t>Анаболизм </a:t>
            </a:r>
            <a:r>
              <a:rPr lang="ru-RU" sz="2600" dirty="0" err="1" smtClean="0"/>
              <a:t>реакциялары</a:t>
            </a:r>
            <a:r>
              <a:rPr lang="ru-RU" sz="2600" dirty="0" smtClean="0"/>
              <a:t> </a:t>
            </a:r>
            <a:r>
              <a:rPr lang="ru-RU" sz="2600" dirty="0" err="1" smtClean="0"/>
              <a:t>әдетте</a:t>
            </a:r>
            <a:r>
              <a:rPr lang="ru-RU" sz="2600" dirty="0" smtClean="0"/>
              <a:t> АТФ </a:t>
            </a:r>
            <a:r>
              <a:rPr lang="ru-RU" sz="2600" dirty="0" err="1" smtClean="0"/>
              <a:t>фосфаттық</a:t>
            </a:r>
            <a:r>
              <a:rPr lang="ru-RU" sz="2600" dirty="0" smtClean="0"/>
              <a:t> </a:t>
            </a:r>
            <a:r>
              <a:rPr lang="ru-RU" sz="2600" dirty="0" err="1" smtClean="0"/>
              <a:t>байланыстарын</a:t>
            </a:r>
            <a:r>
              <a:rPr lang="ru-RU" sz="2600" dirty="0" smtClean="0"/>
              <a:t> </a:t>
            </a:r>
            <a:r>
              <a:rPr lang="ru-RU" sz="2600" dirty="0" err="1" smtClean="0"/>
              <a:t>үзу</a:t>
            </a:r>
            <a:r>
              <a:rPr lang="ru-RU" sz="2600" dirty="0" smtClean="0"/>
              <a:t> </a:t>
            </a:r>
            <a:r>
              <a:rPr lang="ru-RU" sz="2600" dirty="0" err="1" smtClean="0"/>
              <a:t>және</a:t>
            </a:r>
            <a:r>
              <a:rPr lang="ru-RU" sz="2600" dirty="0" smtClean="0"/>
              <a:t> </a:t>
            </a:r>
            <a:r>
              <a:rPr lang="en-US" sz="2600" dirty="0" smtClean="0"/>
              <a:t>NADH, NADPH, FADH2 </a:t>
            </a:r>
            <a:r>
              <a:rPr lang="ru-RU" sz="2600" dirty="0" err="1" smtClean="0"/>
              <a:t>қалпына</a:t>
            </a:r>
            <a:r>
              <a:rPr lang="ru-RU" sz="2600" dirty="0" smtClean="0"/>
              <a:t> </a:t>
            </a:r>
            <a:r>
              <a:rPr lang="ru-RU" sz="2600" dirty="0" err="1" smtClean="0"/>
              <a:t>келтіру</a:t>
            </a:r>
            <a:r>
              <a:rPr lang="ru-RU" sz="2600" dirty="0" smtClean="0"/>
              <a:t> </a:t>
            </a:r>
            <a:r>
              <a:rPr lang="ru-RU" sz="2600" dirty="0" err="1" smtClean="0"/>
              <a:t>арқылы</a:t>
            </a:r>
            <a:r>
              <a:rPr lang="ru-RU" sz="2600" dirty="0" smtClean="0"/>
              <a:t> </a:t>
            </a:r>
            <a:r>
              <a:rPr lang="ru-RU" sz="2600" dirty="0" err="1" smtClean="0"/>
              <a:t>алынатын</a:t>
            </a:r>
            <a:r>
              <a:rPr lang="ru-RU" sz="2600" dirty="0" smtClean="0"/>
              <a:t> </a:t>
            </a:r>
            <a:r>
              <a:rPr lang="ru-RU" sz="2600" dirty="0" err="1" smtClean="0"/>
              <a:t>энергияны</a:t>
            </a:r>
            <a:r>
              <a:rPr lang="ru-RU" sz="2600" dirty="0" smtClean="0"/>
              <a:t> </a:t>
            </a:r>
            <a:r>
              <a:rPr lang="ru-RU" sz="2600" dirty="0" err="1" smtClean="0"/>
              <a:t>тұтынумен</a:t>
            </a:r>
            <a:r>
              <a:rPr lang="ru-RU" sz="2600" dirty="0" smtClean="0"/>
              <a:t> </a:t>
            </a:r>
            <a:r>
              <a:rPr lang="ru-RU" sz="2600" dirty="0" err="1" smtClean="0"/>
              <a:t>жалғасады</a:t>
            </a:r>
            <a:r>
              <a:rPr lang="ru-RU" sz="2600" dirty="0" smtClean="0"/>
              <a:t> (3-сурет).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265331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24" y="197003"/>
            <a:ext cx="4581525" cy="65546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200" y="923062"/>
            <a:ext cx="521017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/>
            <a:r>
              <a:rPr lang="ru-RU" sz="2600" dirty="0" err="1" smtClean="0"/>
              <a:t>Сурет</a:t>
            </a:r>
            <a:r>
              <a:rPr lang="ru-RU" sz="2600" dirty="0" smtClean="0"/>
              <a:t> 3. Катаболизм </a:t>
            </a:r>
            <a:r>
              <a:rPr lang="ru-RU" sz="2600" dirty="0" err="1" smtClean="0"/>
              <a:t>және</a:t>
            </a:r>
            <a:r>
              <a:rPr lang="ru-RU" sz="2600" dirty="0" smtClean="0"/>
              <a:t> анаболизм </a:t>
            </a:r>
            <a:r>
              <a:rPr lang="ru-RU" sz="2600" dirty="0" err="1" smtClean="0"/>
              <a:t>жолдарының</a:t>
            </a:r>
            <a:r>
              <a:rPr lang="ru-RU" sz="2600" dirty="0" smtClean="0"/>
              <a:t> </a:t>
            </a:r>
            <a:r>
              <a:rPr lang="ru-RU" sz="2600" dirty="0" err="1" smtClean="0"/>
              <a:t>энергетикалық</a:t>
            </a:r>
            <a:r>
              <a:rPr lang="ru-RU" sz="2600" dirty="0" smtClean="0"/>
              <a:t> </a:t>
            </a:r>
            <a:r>
              <a:rPr lang="ru-RU" sz="2600" dirty="0" err="1" smtClean="0"/>
              <a:t>сәйкестігі</a:t>
            </a:r>
            <a:r>
              <a:rPr lang="ru-RU" sz="2600" dirty="0" smtClean="0"/>
              <a:t>.  </a:t>
            </a:r>
          </a:p>
          <a:p>
            <a:pPr indent="542925"/>
            <a:r>
              <a:rPr lang="ru-RU" sz="2600" dirty="0" err="1" smtClean="0"/>
              <a:t>Катаболикалық</a:t>
            </a:r>
            <a:r>
              <a:rPr lang="ru-RU" sz="2600" dirty="0" smtClean="0"/>
              <a:t> </a:t>
            </a:r>
            <a:r>
              <a:rPr lang="ru-RU" sz="2600" dirty="0" err="1" smtClean="0"/>
              <a:t>жолдар</a:t>
            </a:r>
            <a:r>
              <a:rPr lang="ru-RU" sz="2600" dirty="0" smtClean="0"/>
              <a:t> </a:t>
            </a:r>
            <a:r>
              <a:rPr lang="ru-RU" sz="2600" dirty="0" err="1" smtClean="0"/>
              <a:t>химиялық</a:t>
            </a:r>
            <a:r>
              <a:rPr lang="ru-RU" sz="2600" dirty="0" smtClean="0"/>
              <a:t> </a:t>
            </a:r>
            <a:r>
              <a:rPr lang="ru-RU" sz="2600" dirty="0" err="1" smtClean="0"/>
              <a:t>энергияны</a:t>
            </a:r>
            <a:r>
              <a:rPr lang="ru-RU" sz="2600" dirty="0" smtClean="0"/>
              <a:t> </a:t>
            </a:r>
            <a:r>
              <a:rPr lang="en-US" sz="2600" dirty="0" smtClean="0"/>
              <a:t>ATP, NADH, NADPH </a:t>
            </a:r>
            <a:r>
              <a:rPr lang="ru-RU" sz="2600" dirty="0" err="1" smtClean="0"/>
              <a:t>және</a:t>
            </a:r>
            <a:r>
              <a:rPr lang="ru-RU" sz="2600" dirty="0" smtClean="0"/>
              <a:t> </a:t>
            </a:r>
            <a:r>
              <a:rPr lang="en-US" sz="2600" dirty="0" smtClean="0"/>
              <a:t>FADH2 </a:t>
            </a:r>
            <a:r>
              <a:rPr lang="ru-RU" sz="2600" dirty="0" err="1" smtClean="0"/>
              <a:t>түрінде</a:t>
            </a:r>
            <a:r>
              <a:rPr lang="ru-RU" sz="2600" dirty="0" smtClean="0"/>
              <a:t> </a:t>
            </a:r>
            <a:r>
              <a:rPr lang="ru-RU" sz="2600" dirty="0" err="1" smtClean="0"/>
              <a:t>береді</a:t>
            </a:r>
            <a:r>
              <a:rPr lang="ru-RU" sz="2600" dirty="0" smtClean="0"/>
              <a:t>. </a:t>
            </a:r>
            <a:r>
              <a:rPr lang="ru-RU" sz="2600" dirty="0" err="1" smtClean="0"/>
              <a:t>Бұл</a:t>
            </a:r>
            <a:r>
              <a:rPr lang="ru-RU" sz="2600" dirty="0" smtClean="0"/>
              <a:t> энергия </a:t>
            </a:r>
            <a:r>
              <a:rPr lang="ru-RU" sz="2600" dirty="0" err="1" smtClean="0"/>
              <a:t>тасымалдаушылар</a:t>
            </a:r>
            <a:r>
              <a:rPr lang="ru-RU" sz="2600" dirty="0" smtClean="0"/>
              <a:t> </a:t>
            </a:r>
            <a:r>
              <a:rPr lang="ru-RU" sz="2600" dirty="0" err="1" smtClean="0"/>
              <a:t>анаболикалық</a:t>
            </a:r>
            <a:r>
              <a:rPr lang="ru-RU" sz="2600" dirty="0" smtClean="0"/>
              <a:t> </a:t>
            </a:r>
            <a:r>
              <a:rPr lang="ru-RU" sz="2600" dirty="0" err="1" smtClean="0"/>
              <a:t>жолдарда</a:t>
            </a:r>
            <a:r>
              <a:rPr lang="ru-RU" sz="2600" dirty="0" smtClean="0"/>
              <a:t> «</a:t>
            </a:r>
            <a:r>
              <a:rPr lang="ru-RU" sz="2600" dirty="0" err="1" smtClean="0"/>
              <a:t>жұмыс</a:t>
            </a:r>
            <a:r>
              <a:rPr lang="ru-RU" sz="2600" dirty="0" smtClean="0"/>
              <a:t> </a:t>
            </a:r>
            <a:r>
              <a:rPr lang="ru-RU" sz="2600" dirty="0" err="1" smtClean="0"/>
              <a:t>істейді</a:t>
            </a:r>
            <a:r>
              <a:rPr lang="ru-RU" sz="2600" dirty="0" smtClean="0"/>
              <a:t>», </a:t>
            </a:r>
            <a:r>
              <a:rPr lang="ru-RU" sz="2600" dirty="0" err="1" smtClean="0"/>
              <a:t>онда</a:t>
            </a:r>
            <a:r>
              <a:rPr lang="ru-RU" sz="2600" dirty="0" smtClean="0"/>
              <a:t> </a:t>
            </a:r>
            <a:r>
              <a:rPr lang="ru-RU" sz="2600" dirty="0" err="1" smtClean="0"/>
              <a:t>төмен</a:t>
            </a:r>
            <a:r>
              <a:rPr lang="ru-RU" sz="2600" dirty="0" smtClean="0"/>
              <a:t> </a:t>
            </a:r>
            <a:r>
              <a:rPr lang="ru-RU" sz="2600" dirty="0" err="1" smtClean="0"/>
              <a:t>молекулалы</a:t>
            </a:r>
            <a:r>
              <a:rPr lang="ru-RU" sz="2600" dirty="0" smtClean="0"/>
              <a:t> </a:t>
            </a:r>
            <a:r>
              <a:rPr lang="ru-RU" sz="2600" dirty="0" err="1" smtClean="0"/>
              <a:t>заттардың</a:t>
            </a:r>
            <a:r>
              <a:rPr lang="ru-RU" sz="2600" dirty="0" smtClean="0"/>
              <a:t> </a:t>
            </a:r>
            <a:r>
              <a:rPr lang="ru-RU" sz="2600" dirty="0" err="1" smtClean="0"/>
              <a:t>макромолекулаларға</a:t>
            </a:r>
            <a:r>
              <a:rPr lang="ru-RU" sz="2600" dirty="0" smtClean="0"/>
              <a:t> </a:t>
            </a:r>
            <a:r>
              <a:rPr lang="ru-RU" sz="2600" dirty="0" err="1" smtClean="0"/>
              <a:t>айналуы</a:t>
            </a:r>
            <a:r>
              <a:rPr lang="ru-RU" sz="2600" dirty="0" smtClean="0"/>
              <a:t> </a:t>
            </a:r>
            <a:r>
              <a:rPr lang="ru-RU" sz="2600" dirty="0" err="1" smtClean="0"/>
              <a:t>жүреді</a:t>
            </a:r>
            <a:r>
              <a:rPr lang="ru-RU" sz="2600" dirty="0" smtClean="0"/>
              <a:t>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918616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0396" y="264905"/>
            <a:ext cx="1070538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/>
            <a:r>
              <a:rPr lang="ru-RU" sz="2400" b="1" dirty="0" smtClean="0">
                <a:solidFill>
                  <a:srgbClr val="FF0000"/>
                </a:solidFill>
              </a:rPr>
              <a:t>Метаболизм</a:t>
            </a:r>
            <a:r>
              <a:rPr lang="ru-RU" sz="2400" dirty="0" smtClean="0"/>
              <a:t> - </a:t>
            </a:r>
            <a:r>
              <a:rPr lang="ru-RU" sz="2400" dirty="0" err="1" smtClean="0"/>
              <a:t>бұл</a:t>
            </a:r>
            <a:r>
              <a:rPr lang="ru-RU" sz="2400" dirty="0" smtClean="0"/>
              <a:t> </a:t>
            </a:r>
            <a:r>
              <a:rPr lang="ru-RU" sz="2400" dirty="0" err="1" smtClean="0"/>
              <a:t>жасушаның</a:t>
            </a:r>
            <a:r>
              <a:rPr lang="ru-RU" sz="2400" dirty="0" smtClean="0"/>
              <a:t> </a:t>
            </a:r>
            <a:r>
              <a:rPr lang="ru-RU" sz="2400" dirty="0" err="1" smtClean="0"/>
              <a:t>жоғары</a:t>
            </a:r>
            <a:r>
              <a:rPr lang="ru-RU" sz="2400" dirty="0" smtClean="0"/>
              <a:t> </a:t>
            </a:r>
            <a:r>
              <a:rPr lang="ru-RU" sz="2400" dirty="0" err="1" smtClean="0"/>
              <a:t>үйлестірілген</a:t>
            </a:r>
            <a:r>
              <a:rPr lang="ru-RU" sz="2400" dirty="0" smtClean="0"/>
              <a:t> </a:t>
            </a:r>
            <a:r>
              <a:rPr lang="ru-RU" sz="2400" dirty="0" err="1" smtClean="0"/>
              <a:t>қызметі</a:t>
            </a:r>
            <a:r>
              <a:rPr lang="ru-RU" sz="2400" dirty="0" smtClean="0"/>
              <a:t>, </a:t>
            </a:r>
            <a:r>
              <a:rPr lang="ru-RU" sz="2400" dirty="0" err="1" smtClean="0"/>
              <a:t>онда</a:t>
            </a:r>
            <a:r>
              <a:rPr lang="ru-RU" sz="2400" dirty="0" smtClean="0"/>
              <a:t> </a:t>
            </a:r>
            <a:r>
              <a:rPr lang="ru-RU" sz="2400" dirty="0" err="1" smtClean="0"/>
              <a:t>көптеген</a:t>
            </a:r>
            <a:r>
              <a:rPr lang="ru-RU" sz="2400" dirty="0" smtClean="0"/>
              <a:t> </a:t>
            </a:r>
            <a:r>
              <a:rPr lang="ru-RU" sz="2400" dirty="0" err="1" smtClean="0"/>
              <a:t>мультиферменттік</a:t>
            </a:r>
            <a:r>
              <a:rPr lang="ru-RU" sz="2400" dirty="0" smtClean="0"/>
              <a:t> </a:t>
            </a:r>
            <a:r>
              <a:rPr lang="ru-RU" sz="2400" dirty="0" err="1" smtClean="0"/>
              <a:t>жүйелердің</a:t>
            </a:r>
            <a:r>
              <a:rPr lang="ru-RU" sz="2400" dirty="0" smtClean="0"/>
              <a:t> (</a:t>
            </a:r>
            <a:r>
              <a:rPr lang="ru-RU" sz="2400" dirty="0" err="1" smtClean="0"/>
              <a:t>метаболизмдік</a:t>
            </a:r>
            <a:r>
              <a:rPr lang="ru-RU" sz="2400" dirty="0" smtClean="0"/>
              <a:t> </a:t>
            </a:r>
            <a:r>
              <a:rPr lang="ru-RU" sz="2400" dirty="0" err="1" smtClean="0"/>
              <a:t>жолдар</a:t>
            </a:r>
            <a:r>
              <a:rPr lang="ru-RU" sz="2400" dirty="0" smtClean="0"/>
              <a:t>) </a:t>
            </a:r>
            <a:r>
              <a:rPr lang="ru-RU" sz="2400" dirty="0" err="1" smtClean="0"/>
              <a:t>бірлескен</a:t>
            </a:r>
            <a:r>
              <a:rPr lang="ru-RU" sz="2400" dirty="0" smtClean="0"/>
              <a:t> </a:t>
            </a:r>
            <a:r>
              <a:rPr lang="ru-RU" sz="2400" dirty="0" err="1" smtClean="0"/>
              <a:t>әрекеттесуі</a:t>
            </a:r>
            <a:r>
              <a:rPr lang="ru-RU" sz="2400" dirty="0" smtClean="0"/>
              <a:t> </a:t>
            </a:r>
            <a:r>
              <a:rPr lang="ru-RU" sz="2400" dirty="0" err="1" smtClean="0"/>
              <a:t>жүреді</a:t>
            </a:r>
            <a:r>
              <a:rPr lang="ru-RU" sz="2400" dirty="0" smtClean="0"/>
              <a:t>, </a:t>
            </a:r>
            <a:r>
              <a:rPr lang="ru-RU" sz="2400" dirty="0" err="1" smtClean="0"/>
              <a:t>яғни</a:t>
            </a:r>
            <a:r>
              <a:rPr lang="ru-RU" sz="2400" dirty="0" smtClean="0"/>
              <a:t>:</a:t>
            </a:r>
          </a:p>
          <a:p>
            <a:pPr indent="542925" algn="just"/>
            <a:r>
              <a:rPr lang="ru-RU" sz="2400" dirty="0" smtClean="0"/>
              <a:t>(1) </a:t>
            </a:r>
            <a:r>
              <a:rPr lang="ru-RU" sz="2400" b="1" dirty="0" err="1" smtClean="0"/>
              <a:t>қоршаған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ортадан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химиялық</a:t>
            </a:r>
            <a:r>
              <a:rPr lang="ru-RU" sz="2400" b="1" dirty="0" smtClean="0"/>
              <a:t> энергия </a:t>
            </a:r>
            <a:r>
              <a:rPr lang="ru-RU" sz="2400" b="1" dirty="0" err="1" smtClean="0"/>
              <a:t>алу</a:t>
            </a:r>
            <a:r>
              <a:rPr lang="ru-RU" sz="2400" b="1" dirty="0" smtClean="0"/>
              <a:t> </a:t>
            </a:r>
            <a:r>
              <a:rPr lang="ru-RU" sz="2400" dirty="0" smtClean="0"/>
              <a:t>(</a:t>
            </a:r>
            <a:r>
              <a:rPr lang="ru-RU" sz="2400" dirty="0" err="1" smtClean="0"/>
              <a:t>немесе</a:t>
            </a:r>
            <a:r>
              <a:rPr lang="ru-RU" sz="2400" dirty="0" smtClean="0"/>
              <a:t> </a:t>
            </a:r>
            <a:r>
              <a:rPr lang="ru-RU" sz="2400" dirty="0" err="1" smtClean="0"/>
              <a:t>күн</a:t>
            </a:r>
            <a:r>
              <a:rPr lang="ru-RU" sz="2400" dirty="0" smtClean="0"/>
              <a:t> </a:t>
            </a:r>
            <a:r>
              <a:rPr lang="ru-RU" sz="2400" dirty="0" err="1" smtClean="0"/>
              <a:t>сәулесінен</a:t>
            </a:r>
            <a:r>
              <a:rPr lang="ru-RU" sz="2400" dirty="0" smtClean="0"/>
              <a:t> </a:t>
            </a:r>
            <a:r>
              <a:rPr lang="ru-RU" sz="2400" dirty="0" err="1" smtClean="0"/>
              <a:t>энергияны</a:t>
            </a:r>
            <a:r>
              <a:rPr lang="ru-RU" sz="2400" dirty="0" smtClean="0"/>
              <a:t> </a:t>
            </a:r>
            <a:r>
              <a:rPr lang="ru-RU" sz="2400" dirty="0" err="1" smtClean="0"/>
              <a:t>сіңіру</a:t>
            </a:r>
            <a:r>
              <a:rPr lang="ru-RU" sz="2400" dirty="0" smtClean="0"/>
              <a:t> </a:t>
            </a:r>
            <a:r>
              <a:rPr lang="ru-RU" sz="2400" dirty="0" err="1" smtClean="0"/>
              <a:t>немесе</a:t>
            </a:r>
            <a:r>
              <a:rPr lang="ru-RU" sz="2400" dirty="0" smtClean="0"/>
              <a:t> </a:t>
            </a:r>
            <a:r>
              <a:rPr lang="ru-RU" sz="2400" dirty="0" err="1" smtClean="0"/>
              <a:t>энергияға</a:t>
            </a:r>
            <a:r>
              <a:rPr lang="ru-RU" sz="2400" dirty="0" smtClean="0"/>
              <a:t> бай </a:t>
            </a:r>
            <a:r>
              <a:rPr lang="ru-RU" sz="2400" dirty="0" err="1" smtClean="0"/>
              <a:t>қоректік</a:t>
            </a:r>
            <a:r>
              <a:rPr lang="ru-RU" sz="2400" dirty="0" smtClean="0"/>
              <a:t> </a:t>
            </a:r>
            <a:r>
              <a:rPr lang="ru-RU" sz="2400" dirty="0" err="1" smtClean="0"/>
              <a:t>заттарды</a:t>
            </a:r>
            <a:r>
              <a:rPr lang="ru-RU" sz="2400" dirty="0" smtClean="0"/>
              <a:t> </a:t>
            </a:r>
            <a:r>
              <a:rPr lang="ru-RU" sz="2400" dirty="0" err="1" smtClean="0"/>
              <a:t>ыдырату</a:t>
            </a:r>
            <a:r>
              <a:rPr lang="ru-RU" sz="2400" dirty="0" smtClean="0"/>
              <a:t> (деградация) </a:t>
            </a:r>
            <a:r>
              <a:rPr lang="ru-RU" sz="2400" dirty="0" err="1" smtClean="0"/>
              <a:t>арқылы</a:t>
            </a:r>
            <a:r>
              <a:rPr lang="ru-RU" sz="2400" dirty="0" smtClean="0"/>
              <a:t>);</a:t>
            </a:r>
          </a:p>
          <a:p>
            <a:pPr indent="542925" algn="just"/>
            <a:r>
              <a:rPr lang="ru-RU" sz="2400" dirty="0" smtClean="0"/>
              <a:t>(2) </a:t>
            </a:r>
            <a:r>
              <a:rPr lang="ru-RU" sz="2400" b="1" dirty="0" err="1" smtClean="0"/>
              <a:t>қоректік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заттардың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молекулаларын</a:t>
            </a:r>
            <a:r>
              <a:rPr lang="ru-RU" sz="2400" b="1" dirty="0" smtClean="0"/>
              <a:t> </a:t>
            </a:r>
            <a:r>
              <a:rPr lang="ru-RU" sz="2400" dirty="0" err="1" smtClean="0"/>
              <a:t>макромолекулалардың</a:t>
            </a:r>
            <a:r>
              <a:rPr lang="ru-RU" sz="2400" dirty="0" smtClean="0"/>
              <a:t> </a:t>
            </a:r>
            <a:r>
              <a:rPr lang="ru-RU" sz="2400" dirty="0" err="1" smtClean="0"/>
              <a:t>бастапқы</a:t>
            </a:r>
            <a:r>
              <a:rPr lang="ru-RU" sz="2400" dirty="0" smtClean="0"/>
              <a:t> </a:t>
            </a:r>
            <a:r>
              <a:rPr lang="ru-RU" sz="2400" dirty="0" err="1" smtClean="0"/>
              <a:t>ізбасарларын</a:t>
            </a:r>
            <a:r>
              <a:rPr lang="ru-RU" sz="2400" dirty="0" smtClean="0"/>
              <a:t> </a:t>
            </a:r>
            <a:r>
              <a:rPr lang="ru-RU" sz="2400" dirty="0" err="1" smtClean="0"/>
              <a:t>қоса</a:t>
            </a:r>
            <a:r>
              <a:rPr lang="ru-RU" sz="2400" dirty="0" smtClean="0"/>
              <a:t> </a:t>
            </a:r>
            <a:r>
              <a:rPr lang="ru-RU" sz="2400" dirty="0" err="1" smtClean="0"/>
              <a:t>алғанда</a:t>
            </a:r>
            <a:r>
              <a:rPr lang="ru-RU" sz="2400" dirty="0" smtClean="0"/>
              <a:t>, </a:t>
            </a:r>
            <a:r>
              <a:rPr lang="ru-RU" sz="2400" dirty="0" err="1" smtClean="0"/>
              <a:t>өзіндік</a:t>
            </a:r>
            <a:r>
              <a:rPr lang="ru-RU" sz="2400" dirty="0" smtClean="0"/>
              <a:t>, </a:t>
            </a:r>
            <a:r>
              <a:rPr lang="ru-RU" sz="2400" b="1" dirty="0" err="1" smtClean="0"/>
              <a:t>жасушаға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тән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молекулаларға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айналдыру</a:t>
            </a:r>
            <a:r>
              <a:rPr lang="ru-RU" sz="2400" dirty="0" smtClean="0"/>
              <a:t>;</a:t>
            </a:r>
          </a:p>
          <a:p>
            <a:pPr indent="542925" algn="just"/>
            <a:r>
              <a:rPr lang="ru-RU" sz="2400" dirty="0" smtClean="0"/>
              <a:t>(3) </a:t>
            </a:r>
            <a:r>
              <a:rPr lang="ru-RU" sz="2400" dirty="0" err="1" smtClean="0"/>
              <a:t>бастапқы</a:t>
            </a:r>
            <a:r>
              <a:rPr lang="ru-RU" sz="2400" dirty="0" smtClean="0"/>
              <a:t> </a:t>
            </a:r>
            <a:r>
              <a:rPr lang="ru-RU" sz="2400" dirty="0" err="1" smtClean="0"/>
              <a:t>ізбасарлары-мономерлерден</a:t>
            </a:r>
            <a:r>
              <a:rPr lang="ru-RU" sz="2400" dirty="0" smtClean="0"/>
              <a:t> </a:t>
            </a:r>
            <a:r>
              <a:rPr lang="ru-RU" sz="2400" b="1" dirty="0" err="1" smtClean="0"/>
              <a:t>макромолекулаларды</a:t>
            </a:r>
            <a:r>
              <a:rPr lang="ru-RU" sz="2400" b="1" dirty="0" smtClean="0"/>
              <a:t>:  </a:t>
            </a:r>
            <a:r>
              <a:rPr lang="ru-RU" sz="2400" b="1" dirty="0" err="1" smtClean="0"/>
              <a:t>белоктарды</a:t>
            </a:r>
            <a:r>
              <a:rPr lang="ru-RU" sz="2400" b="1" dirty="0" smtClean="0"/>
              <a:t>, нуклеин </a:t>
            </a:r>
            <a:r>
              <a:rPr lang="ru-RU" sz="2400" b="1" dirty="0" err="1" smtClean="0"/>
              <a:t>қышқылдарын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және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полисахаридтерді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құрастыру</a:t>
            </a:r>
            <a:r>
              <a:rPr lang="ru-RU" sz="2400" dirty="0" smtClean="0"/>
              <a:t>;</a:t>
            </a:r>
          </a:p>
          <a:p>
            <a:pPr indent="542925" algn="just"/>
            <a:r>
              <a:rPr lang="ru-RU" sz="2400" dirty="0" smtClean="0"/>
              <a:t>(4) </a:t>
            </a:r>
            <a:r>
              <a:rPr lang="ru-RU" sz="2400" dirty="0" err="1" smtClean="0"/>
              <a:t>жасушаның</a:t>
            </a:r>
            <a:r>
              <a:rPr lang="ru-RU" sz="2400" dirty="0" smtClean="0"/>
              <a:t> </a:t>
            </a:r>
            <a:r>
              <a:rPr lang="ru-RU" sz="2400" dirty="0" err="1" smtClean="0"/>
              <a:t>өз</a:t>
            </a:r>
            <a:r>
              <a:rPr lang="ru-RU" sz="2400" dirty="0" smtClean="0"/>
              <a:t> </a:t>
            </a:r>
            <a:r>
              <a:rPr lang="ru-RU" sz="2400" dirty="0" err="1" smtClean="0"/>
              <a:t>функцияларын</a:t>
            </a:r>
            <a:r>
              <a:rPr lang="ru-RU" sz="2400" dirty="0" smtClean="0"/>
              <a:t> </a:t>
            </a:r>
            <a:r>
              <a:rPr lang="ru-RU" sz="2400" dirty="0" err="1" smtClean="0"/>
              <a:t>орындауы</a:t>
            </a:r>
            <a:r>
              <a:rPr lang="ru-RU" sz="2400" dirty="0" smtClean="0"/>
              <a:t> </a:t>
            </a:r>
            <a:r>
              <a:rPr lang="ru-RU" sz="2400" dirty="0" err="1" smtClean="0"/>
              <a:t>үшін</a:t>
            </a:r>
            <a:r>
              <a:rPr lang="ru-RU" sz="2400" dirty="0" smtClean="0"/>
              <a:t> </a:t>
            </a:r>
            <a:r>
              <a:rPr lang="ru-RU" sz="2400" dirty="0" err="1" smtClean="0"/>
              <a:t>қажетті</a:t>
            </a:r>
            <a:r>
              <a:rPr lang="ru-RU" sz="2400" dirty="0" smtClean="0"/>
              <a:t> </a:t>
            </a:r>
            <a:r>
              <a:rPr lang="ru-RU" sz="2400" dirty="0" err="1" smtClean="0"/>
              <a:t>биомолекулалардың</a:t>
            </a:r>
            <a:r>
              <a:rPr lang="ru-RU" sz="2400" dirty="0" smtClean="0"/>
              <a:t> - </a:t>
            </a:r>
            <a:r>
              <a:rPr lang="ru-RU" sz="2400" dirty="0" err="1" smtClean="0"/>
              <a:t>мембраналық</a:t>
            </a:r>
            <a:r>
              <a:rPr lang="ru-RU" sz="2400" dirty="0" smtClean="0"/>
              <a:t> </a:t>
            </a:r>
            <a:r>
              <a:rPr lang="ru-RU" sz="2400" dirty="0" err="1" smtClean="0"/>
              <a:t>липидтердің</a:t>
            </a:r>
            <a:r>
              <a:rPr lang="ru-RU" sz="2400" dirty="0" smtClean="0"/>
              <a:t>, </a:t>
            </a:r>
            <a:r>
              <a:rPr lang="ru-RU" sz="2400" dirty="0" err="1" smtClean="0"/>
              <a:t>жасушаішілік</a:t>
            </a:r>
            <a:r>
              <a:rPr lang="ru-RU" sz="2400" dirty="0" smtClean="0"/>
              <a:t> </a:t>
            </a:r>
            <a:r>
              <a:rPr lang="ru-RU" sz="2400" dirty="0" err="1" smtClean="0"/>
              <a:t>хабаршылар</a:t>
            </a:r>
            <a:r>
              <a:rPr lang="ru-RU" sz="2400" dirty="0" smtClean="0"/>
              <a:t> мен </a:t>
            </a:r>
            <a:r>
              <a:rPr lang="ru-RU" sz="2400" dirty="0" err="1" smtClean="0"/>
              <a:t>пигменттердің</a:t>
            </a:r>
            <a:r>
              <a:rPr lang="ru-RU" sz="2400" dirty="0" smtClean="0"/>
              <a:t> </a:t>
            </a:r>
            <a:r>
              <a:rPr lang="ru-RU" sz="2400" b="1" dirty="0" err="1" smtClean="0"/>
              <a:t>синтезі</a:t>
            </a:r>
            <a:r>
              <a:rPr lang="ru-RU" sz="2400" b="1" dirty="0" smtClean="0"/>
              <a:t> мен </a:t>
            </a:r>
            <a:r>
              <a:rPr lang="ru-RU" sz="2400" b="1" dirty="0" err="1" smtClean="0"/>
              <a:t>ыдырауын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жүзеге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асыру</a:t>
            </a:r>
            <a:r>
              <a:rPr lang="ru-RU" sz="2400" dirty="0" smtClean="0"/>
              <a:t>.</a:t>
            </a:r>
          </a:p>
          <a:p>
            <a:pPr indent="542925" algn="just"/>
            <a:r>
              <a:rPr lang="ru-RU" sz="2400" dirty="0" err="1" smtClean="0"/>
              <a:t>Метаболизмге</a:t>
            </a:r>
            <a:r>
              <a:rPr lang="ru-RU" sz="2400" dirty="0" smtClean="0"/>
              <a:t> </a:t>
            </a:r>
            <a:r>
              <a:rPr lang="ru-RU" sz="2400" dirty="0" err="1" smtClean="0"/>
              <a:t>ферменттер</a:t>
            </a:r>
            <a:r>
              <a:rPr lang="ru-RU" sz="2400" dirty="0" smtClean="0"/>
              <a:t> </a:t>
            </a:r>
            <a:r>
              <a:rPr lang="ru-RU" sz="2400" dirty="0" err="1" smtClean="0"/>
              <a:t>катализдейтін</a:t>
            </a:r>
            <a:r>
              <a:rPr lang="ru-RU" sz="2400" dirty="0" smtClean="0"/>
              <a:t> </a:t>
            </a:r>
            <a:r>
              <a:rPr lang="ru-RU" sz="2400" dirty="0" err="1" smtClean="0"/>
              <a:t>жүздеген</a:t>
            </a:r>
            <a:r>
              <a:rPr lang="ru-RU" sz="2400" dirty="0" smtClean="0"/>
              <a:t> </a:t>
            </a:r>
            <a:r>
              <a:rPr lang="ru-RU" sz="2400" dirty="0" err="1" smtClean="0"/>
              <a:t>әртүрлі</a:t>
            </a:r>
            <a:r>
              <a:rPr lang="ru-RU" sz="2400" dirty="0" smtClean="0"/>
              <a:t> </a:t>
            </a:r>
            <a:r>
              <a:rPr lang="ru-RU" sz="2400" dirty="0" err="1" smtClean="0"/>
              <a:t>реакциялар</a:t>
            </a:r>
            <a:r>
              <a:rPr lang="ru-RU" sz="2400" dirty="0" smtClean="0"/>
              <a:t> </a:t>
            </a:r>
            <a:r>
              <a:rPr lang="ru-RU" sz="2400" dirty="0" err="1" smtClean="0"/>
              <a:t>кіреді</a:t>
            </a:r>
            <a:r>
              <a:rPr lang="ru-RU" sz="2400" dirty="0" smtClean="0"/>
              <a:t>. </a:t>
            </a:r>
            <a:r>
              <a:rPr lang="ru-RU" sz="2400" dirty="0" err="1" smtClean="0"/>
              <a:t>Барлық</a:t>
            </a:r>
            <a:r>
              <a:rPr lang="ru-RU" sz="2400" dirty="0" smtClean="0"/>
              <a:t> </a:t>
            </a:r>
            <a:r>
              <a:rPr lang="ru-RU" sz="2400" dirty="0" err="1" smtClean="0"/>
              <a:t>тірі</a:t>
            </a:r>
            <a:r>
              <a:rPr lang="ru-RU" sz="2400" dirty="0" smtClean="0"/>
              <a:t> </a:t>
            </a:r>
            <a:r>
              <a:rPr lang="ru-RU" sz="2400" dirty="0" err="1" smtClean="0"/>
              <a:t>формаларда</a:t>
            </a:r>
            <a:r>
              <a:rPr lang="ru-RU" sz="2400" dirty="0" smtClean="0"/>
              <a:t> </a:t>
            </a:r>
            <a:r>
              <a:rPr lang="ru-RU" sz="2400" dirty="0" err="1" smtClean="0"/>
              <a:t>соншалықты</a:t>
            </a:r>
            <a:r>
              <a:rPr lang="ru-RU" sz="2400" dirty="0" smtClean="0"/>
              <a:t> </a:t>
            </a:r>
            <a:r>
              <a:rPr lang="ru-RU" sz="2400" dirty="0" err="1" smtClean="0"/>
              <a:t>көп</a:t>
            </a:r>
            <a:r>
              <a:rPr lang="ru-RU" sz="2400" dirty="0" smtClean="0"/>
              <a:t> </a:t>
            </a:r>
            <a:r>
              <a:rPr lang="ru-RU" sz="2400" dirty="0" err="1" smtClean="0"/>
              <a:t>емес</a:t>
            </a:r>
            <a:r>
              <a:rPr lang="ru-RU" sz="2400" dirty="0" smtClean="0"/>
              <a:t> </a:t>
            </a:r>
            <a:r>
              <a:rPr lang="ru-RU" sz="2400" dirty="0" err="1" smtClean="0"/>
              <a:t>және</a:t>
            </a:r>
            <a:r>
              <a:rPr lang="ru-RU" sz="2400" dirty="0" smtClean="0"/>
              <a:t> </a:t>
            </a:r>
            <a:r>
              <a:rPr lang="ru-RU" sz="2400" dirty="0" err="1" smtClean="0"/>
              <a:t>таңқаларлықтай</a:t>
            </a:r>
            <a:r>
              <a:rPr lang="ru-RU" sz="2400" dirty="0" smtClean="0"/>
              <a:t> </a:t>
            </a:r>
            <a:r>
              <a:rPr lang="ru-RU" sz="2400" dirty="0" err="1" smtClean="0"/>
              <a:t>ұқсас</a:t>
            </a:r>
            <a:r>
              <a:rPr lang="ru-RU" sz="2400" dirty="0" smtClean="0"/>
              <a:t> </a:t>
            </a:r>
            <a:r>
              <a:rPr lang="ru-RU" sz="2400" dirty="0" err="1" smtClean="0"/>
              <a:t>орталық</a:t>
            </a:r>
            <a:r>
              <a:rPr lang="ru-RU" sz="2400" dirty="0" smtClean="0"/>
              <a:t> </a:t>
            </a:r>
            <a:r>
              <a:rPr lang="ru-RU" sz="2400" dirty="0" err="1" smtClean="0"/>
              <a:t>метаболикалық</a:t>
            </a:r>
            <a:r>
              <a:rPr lang="ru-RU" sz="2400" dirty="0" smtClean="0"/>
              <a:t> </a:t>
            </a:r>
            <a:r>
              <a:rPr lang="ru-RU" sz="2400" dirty="0" err="1" smtClean="0"/>
              <a:t>жолдар</a:t>
            </a:r>
            <a:r>
              <a:rPr lang="ru-RU" sz="2400" dirty="0" smtClean="0"/>
              <a:t> бар.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8919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2425" y="198388"/>
            <a:ext cx="11287125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/>
            <a:r>
              <a:rPr lang="ru-RU" sz="2300" dirty="0" err="1" smtClean="0"/>
              <a:t>Кейбір</a:t>
            </a:r>
            <a:r>
              <a:rPr lang="ru-RU" sz="2300" dirty="0" smtClean="0"/>
              <a:t> </a:t>
            </a:r>
            <a:r>
              <a:rPr lang="ru-RU" sz="2300" b="1" dirty="0" err="1" smtClean="0">
                <a:solidFill>
                  <a:srgbClr val="FF0000"/>
                </a:solidFill>
              </a:rPr>
              <a:t>метаболикалық</a:t>
            </a:r>
            <a:r>
              <a:rPr lang="ru-RU" sz="2300" b="1" dirty="0" smtClean="0">
                <a:solidFill>
                  <a:srgbClr val="FF0000"/>
                </a:solidFill>
              </a:rPr>
              <a:t> </a:t>
            </a:r>
            <a:r>
              <a:rPr lang="ru-RU" sz="2300" b="1" dirty="0" err="1" smtClean="0">
                <a:solidFill>
                  <a:srgbClr val="FF0000"/>
                </a:solidFill>
              </a:rPr>
              <a:t>жолдар</a:t>
            </a:r>
            <a:r>
              <a:rPr lang="ru-RU" sz="2300" b="1" dirty="0" smtClean="0">
                <a:solidFill>
                  <a:srgbClr val="FF0000"/>
                </a:solidFill>
              </a:rPr>
              <a:t> </a:t>
            </a:r>
            <a:r>
              <a:rPr lang="ru-RU" sz="2300" dirty="0" err="1" smtClean="0"/>
              <a:t>кезектескен</a:t>
            </a:r>
            <a:r>
              <a:rPr lang="ru-RU" sz="2300" dirty="0" smtClean="0"/>
              <a:t> </a:t>
            </a:r>
            <a:r>
              <a:rPr lang="ru-RU" sz="2300" dirty="0" err="1" smtClean="0"/>
              <a:t>түрленудің</a:t>
            </a:r>
            <a:r>
              <a:rPr lang="ru-RU" sz="2300" dirty="0" smtClean="0"/>
              <a:t> </a:t>
            </a:r>
            <a:r>
              <a:rPr lang="ru-RU" sz="2300" b="1" dirty="0" err="1" smtClean="0"/>
              <a:t>сызықтық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тізбегі</a:t>
            </a:r>
            <a:r>
              <a:rPr lang="ru-RU" sz="2300" b="1" dirty="0" smtClean="0"/>
              <a:t> </a:t>
            </a:r>
            <a:r>
              <a:rPr lang="ru-RU" sz="2300" dirty="0" err="1" smtClean="0"/>
              <a:t>арқылы</a:t>
            </a:r>
            <a:r>
              <a:rPr lang="ru-RU" sz="2300" dirty="0" smtClean="0"/>
              <a:t> </a:t>
            </a:r>
            <a:r>
              <a:rPr lang="ru-RU" sz="2300" dirty="0" err="1" smtClean="0"/>
              <a:t>ұсынылған</a:t>
            </a:r>
            <a:r>
              <a:rPr lang="ru-RU" sz="2300" dirty="0" smtClean="0"/>
              <a:t>.</a:t>
            </a:r>
          </a:p>
          <a:p>
            <a:pPr indent="542925" algn="just"/>
            <a:r>
              <a:rPr lang="ru-RU" sz="2300" dirty="0" err="1" smtClean="0"/>
              <a:t>Басқа</a:t>
            </a:r>
            <a:r>
              <a:rPr lang="ru-RU" sz="2300" dirty="0" smtClean="0"/>
              <a:t> </a:t>
            </a:r>
            <a:r>
              <a:rPr lang="ru-RU" sz="2300" b="1" dirty="0" err="1" smtClean="0"/>
              <a:t>метаболикалық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жолдар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тармақталған</a:t>
            </a:r>
            <a:r>
              <a:rPr lang="ru-RU" sz="2300" dirty="0" smtClean="0"/>
              <a:t>, </a:t>
            </a:r>
            <a:r>
              <a:rPr lang="ru-RU" sz="2300" dirty="0" err="1" smtClean="0"/>
              <a:t>яғни</a:t>
            </a:r>
            <a:r>
              <a:rPr lang="ru-RU" sz="2300" dirty="0" smtClean="0"/>
              <a:t> </a:t>
            </a:r>
            <a:r>
              <a:rPr lang="ru-RU" sz="2300" dirty="0" err="1" smtClean="0"/>
              <a:t>бір</a:t>
            </a:r>
            <a:r>
              <a:rPr lang="ru-RU" sz="2300" dirty="0" smtClean="0"/>
              <a:t> </a:t>
            </a:r>
            <a:r>
              <a:rPr lang="ru-RU" sz="2300" dirty="0" err="1" smtClean="0"/>
              <a:t>бастапқы</a:t>
            </a:r>
            <a:r>
              <a:rPr lang="ru-RU" sz="2300" dirty="0" smtClean="0"/>
              <a:t> </a:t>
            </a:r>
            <a:r>
              <a:rPr lang="ru-RU" sz="2300" dirty="0" err="1" smtClean="0"/>
              <a:t>ізбасарынан</a:t>
            </a:r>
            <a:r>
              <a:rPr lang="ru-RU" sz="2300" dirty="0" smtClean="0"/>
              <a:t> </a:t>
            </a:r>
            <a:r>
              <a:rPr lang="ru-RU" sz="2300" dirty="0" err="1" smtClean="0"/>
              <a:t>көптеген</a:t>
            </a:r>
            <a:r>
              <a:rPr lang="ru-RU" sz="2300" dirty="0" smtClean="0"/>
              <a:t> </a:t>
            </a:r>
            <a:r>
              <a:rPr lang="ru-RU" sz="2300" b="1" dirty="0" err="1" smtClean="0"/>
              <a:t>пайдалы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соңғы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өнімдер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жасалады</a:t>
            </a:r>
            <a:r>
              <a:rPr lang="ru-RU" sz="2300" b="1" dirty="0" smtClean="0"/>
              <a:t> </a:t>
            </a:r>
            <a:r>
              <a:rPr lang="ru-RU" sz="2300" dirty="0" err="1" smtClean="0"/>
              <a:t>немесе</a:t>
            </a:r>
            <a:r>
              <a:rPr lang="ru-RU" sz="2300" dirty="0" smtClean="0"/>
              <a:t> </a:t>
            </a:r>
            <a:r>
              <a:rPr lang="ru-RU" sz="2300" b="1" dirty="0" err="1" smtClean="0"/>
              <a:t>бірнеше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бастапқы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материалдардан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бір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өнім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түзіледі</a:t>
            </a:r>
            <a:r>
              <a:rPr lang="ru-RU" sz="2300" b="1" dirty="0" smtClean="0"/>
              <a:t>.</a:t>
            </a:r>
          </a:p>
          <a:p>
            <a:pPr indent="542925" algn="just"/>
            <a:r>
              <a:rPr lang="ru-RU" sz="2300" dirty="0" err="1" smtClean="0"/>
              <a:t>Жалпы</a:t>
            </a:r>
            <a:r>
              <a:rPr lang="ru-RU" sz="2300" dirty="0" smtClean="0"/>
              <a:t>, </a:t>
            </a:r>
            <a:r>
              <a:rPr lang="ru-RU" sz="2300" b="1" dirty="0" err="1" smtClean="0"/>
              <a:t>катаболикалық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жолдар</a:t>
            </a:r>
            <a:r>
              <a:rPr lang="ru-RU" sz="2300" b="1" dirty="0" smtClean="0"/>
              <a:t> </a:t>
            </a:r>
            <a:r>
              <a:rPr lang="ru-RU" sz="2300" b="1" dirty="0" err="1" smtClean="0">
                <a:solidFill>
                  <a:srgbClr val="FF0000"/>
                </a:solidFill>
              </a:rPr>
              <a:t>конвергентті</a:t>
            </a:r>
            <a:r>
              <a:rPr lang="ru-RU" sz="2300" b="1" dirty="0" smtClean="0">
                <a:solidFill>
                  <a:srgbClr val="FF0000"/>
                </a:solidFill>
              </a:rPr>
              <a:t> (</a:t>
            </a:r>
            <a:r>
              <a:rPr lang="ru-RU" sz="2300" b="1" dirty="0" err="1" smtClean="0">
                <a:solidFill>
                  <a:srgbClr val="FF0000"/>
                </a:solidFill>
              </a:rPr>
              <a:t>ұқсастық</a:t>
            </a:r>
            <a:r>
              <a:rPr lang="ru-RU" sz="2300" b="1" dirty="0" smtClean="0">
                <a:solidFill>
                  <a:srgbClr val="FF0000"/>
                </a:solidFill>
              </a:rPr>
              <a:t>), </a:t>
            </a:r>
            <a:r>
              <a:rPr lang="ru-RU" sz="2300" dirty="0" smtClean="0"/>
              <a:t>ал </a:t>
            </a:r>
            <a:r>
              <a:rPr lang="ru-RU" sz="2300" dirty="0" err="1" smtClean="0"/>
              <a:t>анаболикалық</a:t>
            </a:r>
            <a:r>
              <a:rPr lang="ru-RU" sz="2300" dirty="0" smtClean="0"/>
              <a:t> </a:t>
            </a:r>
            <a:r>
              <a:rPr lang="ru-RU" sz="2300" dirty="0" err="1" smtClean="0"/>
              <a:t>жолдар</a:t>
            </a:r>
            <a:r>
              <a:rPr lang="ru-RU" sz="2300" dirty="0" smtClean="0"/>
              <a:t> – </a:t>
            </a:r>
            <a:r>
              <a:rPr lang="ru-RU" sz="2300" b="1" dirty="0" err="1" smtClean="0">
                <a:solidFill>
                  <a:srgbClr val="FF0000"/>
                </a:solidFill>
              </a:rPr>
              <a:t>дивергентті</a:t>
            </a:r>
            <a:r>
              <a:rPr lang="ru-RU" sz="2300" b="1" dirty="0" smtClean="0">
                <a:solidFill>
                  <a:srgbClr val="FF0000"/>
                </a:solidFill>
              </a:rPr>
              <a:t> (</a:t>
            </a:r>
            <a:r>
              <a:rPr lang="ru-RU" sz="2300" b="1" dirty="0" err="1" smtClean="0">
                <a:solidFill>
                  <a:srgbClr val="FF0000"/>
                </a:solidFill>
              </a:rPr>
              <a:t>сәйкессіздік</a:t>
            </a:r>
            <a:r>
              <a:rPr lang="ru-RU" sz="2300" b="1" dirty="0" smtClean="0">
                <a:solidFill>
                  <a:srgbClr val="FF0000"/>
                </a:solidFill>
              </a:rPr>
              <a:t>) </a:t>
            </a:r>
            <a:r>
              <a:rPr lang="ru-RU" sz="2300" dirty="0" smtClean="0"/>
              <a:t>(4-сурет).</a:t>
            </a:r>
          </a:p>
          <a:p>
            <a:pPr indent="542925" algn="just"/>
            <a:r>
              <a:rPr lang="ru-RU" sz="2300" dirty="0" err="1" smtClean="0"/>
              <a:t>Кейбір</a:t>
            </a:r>
            <a:r>
              <a:rPr lang="ru-RU" sz="2300" dirty="0" smtClean="0"/>
              <a:t> </a:t>
            </a:r>
            <a:r>
              <a:rPr lang="ru-RU" sz="2300" dirty="0" err="1" smtClean="0"/>
              <a:t>жолдар</a:t>
            </a:r>
            <a:r>
              <a:rPr lang="ru-RU" sz="2300" dirty="0" smtClean="0"/>
              <a:t> </a:t>
            </a:r>
            <a:r>
              <a:rPr lang="ru-RU" sz="2300" b="1" dirty="0" smtClean="0">
                <a:solidFill>
                  <a:srgbClr val="FF0000"/>
                </a:solidFill>
              </a:rPr>
              <a:t>реакция </a:t>
            </a:r>
            <a:r>
              <a:rPr lang="ru-RU" sz="2300" b="1" dirty="0" err="1" smtClean="0">
                <a:solidFill>
                  <a:srgbClr val="FF0000"/>
                </a:solidFill>
              </a:rPr>
              <a:t>циклдары</a:t>
            </a:r>
            <a:r>
              <a:rPr lang="ru-RU" sz="2300" b="1" dirty="0" smtClean="0">
                <a:solidFill>
                  <a:srgbClr val="FF0000"/>
                </a:solidFill>
              </a:rPr>
              <a:t> </a:t>
            </a:r>
            <a:r>
              <a:rPr lang="ru-RU" sz="2300" dirty="0" err="1" smtClean="0"/>
              <a:t>болып</a:t>
            </a:r>
            <a:r>
              <a:rPr lang="ru-RU" sz="2300" dirty="0" smtClean="0"/>
              <a:t> </a:t>
            </a:r>
            <a:r>
              <a:rPr lang="ru-RU" sz="2300" dirty="0" err="1" smtClean="0"/>
              <a:t>табылады</a:t>
            </a:r>
            <a:r>
              <a:rPr lang="ru-RU" sz="2300" dirty="0" smtClean="0"/>
              <a:t>, </a:t>
            </a:r>
            <a:r>
              <a:rPr lang="ru-RU" sz="2300" dirty="0" err="1" smtClean="0"/>
              <a:t>онда</a:t>
            </a:r>
            <a:r>
              <a:rPr lang="ru-RU" sz="2300" dirty="0" smtClean="0"/>
              <a:t> </a:t>
            </a:r>
            <a:r>
              <a:rPr lang="ru-RU" sz="2300" dirty="0" err="1" smtClean="0"/>
              <a:t>бастапқы</a:t>
            </a:r>
            <a:r>
              <a:rPr lang="ru-RU" sz="2300" dirty="0" smtClean="0"/>
              <a:t> </a:t>
            </a:r>
            <a:r>
              <a:rPr lang="ru-RU" sz="2300" dirty="0" err="1" smtClean="0"/>
              <a:t>заттың</a:t>
            </a:r>
            <a:r>
              <a:rPr lang="ru-RU" sz="2300" dirty="0" smtClean="0"/>
              <a:t> </a:t>
            </a:r>
            <a:r>
              <a:rPr lang="ru-RU" sz="2300" dirty="0" err="1" smtClean="0"/>
              <a:t>молекуласы</a:t>
            </a:r>
            <a:r>
              <a:rPr lang="ru-RU" sz="2300" dirty="0" smtClean="0"/>
              <a:t> </a:t>
            </a:r>
            <a:r>
              <a:rPr lang="ru-RU" sz="2300" dirty="0" err="1" smtClean="0"/>
              <a:t>реакциялар</a:t>
            </a:r>
            <a:r>
              <a:rPr lang="ru-RU" sz="2300" dirty="0" smtClean="0"/>
              <a:t> </a:t>
            </a:r>
            <a:r>
              <a:rPr lang="ru-RU" sz="2300" dirty="0" err="1" smtClean="0"/>
              <a:t>сериясында</a:t>
            </a:r>
            <a:r>
              <a:rPr lang="ru-RU" sz="2300" dirty="0" smtClean="0"/>
              <a:t> </a:t>
            </a:r>
            <a:r>
              <a:rPr lang="ru-RU" sz="2300" dirty="0" err="1" smtClean="0"/>
              <a:t>регенерацияланады</a:t>
            </a:r>
            <a:r>
              <a:rPr lang="ru-RU" sz="2300" dirty="0" smtClean="0"/>
              <a:t>, </a:t>
            </a:r>
            <a:r>
              <a:rPr lang="ru-RU" sz="2300" dirty="0" err="1" smtClean="0"/>
              <a:t>бастапқы</a:t>
            </a:r>
            <a:r>
              <a:rPr lang="ru-RU" sz="2300" dirty="0" smtClean="0"/>
              <a:t> </a:t>
            </a:r>
            <a:r>
              <a:rPr lang="ru-RU" sz="2300" dirty="0" err="1" smtClean="0"/>
              <a:t>реактивтен</a:t>
            </a:r>
            <a:r>
              <a:rPr lang="ru-RU" sz="2300" dirty="0" smtClean="0"/>
              <a:t> </a:t>
            </a:r>
            <a:r>
              <a:rPr lang="ru-RU" sz="2300" dirty="0" err="1" smtClean="0"/>
              <a:t>құралған</a:t>
            </a:r>
            <a:r>
              <a:rPr lang="ru-RU" sz="2300" dirty="0" smtClean="0"/>
              <a:t> </a:t>
            </a:r>
            <a:r>
              <a:rPr lang="ru-RU" sz="2300" dirty="0" err="1" smtClean="0"/>
              <a:t>бірнеше</a:t>
            </a:r>
            <a:r>
              <a:rPr lang="ru-RU" sz="2300" dirty="0" smtClean="0"/>
              <a:t> </a:t>
            </a:r>
            <a:r>
              <a:rPr lang="ru-RU" sz="2300" dirty="0" err="1" smtClean="0"/>
              <a:t>молекулалар</a:t>
            </a:r>
            <a:r>
              <a:rPr lang="ru-RU" sz="2300" dirty="0" smtClean="0"/>
              <a:t> </a:t>
            </a:r>
            <a:r>
              <a:rPr lang="ru-RU" sz="2300" dirty="0" err="1" smtClean="0"/>
              <a:t>қайтадан</a:t>
            </a:r>
            <a:r>
              <a:rPr lang="ru-RU" sz="2300" dirty="0" smtClean="0"/>
              <a:t> </a:t>
            </a:r>
            <a:r>
              <a:rPr lang="ru-RU" sz="2300" b="1" dirty="0" err="1" smtClean="0">
                <a:solidFill>
                  <a:srgbClr val="FF0000"/>
                </a:solidFill>
              </a:rPr>
              <a:t>бастапқы</a:t>
            </a:r>
            <a:r>
              <a:rPr lang="ru-RU" sz="2300" b="1" dirty="0" smtClean="0">
                <a:solidFill>
                  <a:srgbClr val="FF0000"/>
                </a:solidFill>
              </a:rPr>
              <a:t> </a:t>
            </a:r>
            <a:r>
              <a:rPr lang="ru-RU" sz="2300" b="1" dirty="0" err="1" smtClean="0">
                <a:solidFill>
                  <a:srgbClr val="FF0000"/>
                </a:solidFill>
              </a:rPr>
              <a:t>затты</a:t>
            </a:r>
            <a:r>
              <a:rPr lang="ru-RU" sz="2300" b="1" dirty="0" smtClean="0">
                <a:solidFill>
                  <a:srgbClr val="FF0000"/>
                </a:solidFill>
              </a:rPr>
              <a:t> - </a:t>
            </a:r>
            <a:r>
              <a:rPr lang="ru-RU" sz="2300" b="1" dirty="0" err="1" smtClean="0">
                <a:solidFill>
                  <a:srgbClr val="FF0000"/>
                </a:solidFill>
              </a:rPr>
              <a:t>өнім</a:t>
            </a:r>
            <a:r>
              <a:rPr lang="ru-RU" sz="2300" b="1" dirty="0" smtClean="0">
                <a:solidFill>
                  <a:srgbClr val="FF0000"/>
                </a:solidFill>
              </a:rPr>
              <a:t> </a:t>
            </a:r>
            <a:r>
              <a:rPr lang="ru-RU" sz="2300" b="1" dirty="0" err="1" smtClean="0">
                <a:solidFill>
                  <a:srgbClr val="FF0000"/>
                </a:solidFill>
              </a:rPr>
              <a:t>ретінде</a:t>
            </a:r>
            <a:r>
              <a:rPr lang="ru-RU" sz="2300" b="1" dirty="0" smtClean="0">
                <a:solidFill>
                  <a:srgbClr val="FF0000"/>
                </a:solidFill>
              </a:rPr>
              <a:t> </a:t>
            </a:r>
            <a:r>
              <a:rPr lang="ru-RU" sz="2300" dirty="0" err="1" smtClean="0"/>
              <a:t>береді</a:t>
            </a:r>
            <a:r>
              <a:rPr lang="ru-RU" sz="2300" dirty="0" smtClean="0"/>
              <a:t>.</a:t>
            </a:r>
          </a:p>
          <a:p>
            <a:pPr indent="542925" algn="just"/>
            <a:r>
              <a:rPr lang="ru-RU" sz="2300" dirty="0" err="1" smtClean="0"/>
              <a:t>Келесі</a:t>
            </a:r>
            <a:r>
              <a:rPr lang="ru-RU" sz="2300" dirty="0" smtClean="0"/>
              <a:t> </a:t>
            </a:r>
            <a:r>
              <a:rPr lang="ru-RU" sz="2300" dirty="0" err="1" smtClean="0"/>
              <a:t>тарауларда</a:t>
            </a:r>
            <a:r>
              <a:rPr lang="ru-RU" sz="2300" dirty="0" smtClean="0"/>
              <a:t> </a:t>
            </a:r>
            <a:r>
              <a:rPr lang="ru-RU" sz="2300" dirty="0" err="1" smtClean="0"/>
              <a:t>әртүрлі</a:t>
            </a:r>
            <a:r>
              <a:rPr lang="ru-RU" sz="2300" dirty="0" smtClean="0"/>
              <a:t> метаболизм </a:t>
            </a:r>
            <a:r>
              <a:rPr lang="ru-RU" sz="2300" dirty="0" err="1" smtClean="0"/>
              <a:t>жолдарының</a:t>
            </a:r>
            <a:r>
              <a:rPr lang="ru-RU" sz="2300" dirty="0" smtClean="0"/>
              <a:t> </a:t>
            </a:r>
            <a:r>
              <a:rPr lang="ru-RU" sz="2300" dirty="0" err="1" smtClean="0"/>
              <a:t>мысалдары</a:t>
            </a:r>
            <a:r>
              <a:rPr lang="ru-RU" sz="2300" dirty="0" smtClean="0"/>
              <a:t> </a:t>
            </a:r>
            <a:r>
              <a:rPr lang="ru-RU" sz="2300" dirty="0" err="1" smtClean="0"/>
              <a:t>қарастырылады</a:t>
            </a:r>
            <a:r>
              <a:rPr lang="ru-RU" sz="2300" dirty="0" smtClean="0"/>
              <a:t>. </a:t>
            </a:r>
            <a:r>
              <a:rPr lang="ru-RU" sz="2300" dirty="0" err="1" smtClean="0"/>
              <a:t>Көптеген</a:t>
            </a:r>
            <a:r>
              <a:rPr lang="ru-RU" sz="2300" dirty="0" smtClean="0"/>
              <a:t> </a:t>
            </a:r>
            <a:r>
              <a:rPr lang="ru-RU" sz="2300" dirty="0" err="1" smtClean="0"/>
              <a:t>жасушаларда</a:t>
            </a:r>
            <a:r>
              <a:rPr lang="ru-RU" sz="2300" dirty="0" smtClean="0"/>
              <a:t> </a:t>
            </a:r>
            <a:r>
              <a:rPr lang="ru-RU" sz="2300" dirty="0" err="1" smtClean="0"/>
              <a:t>биомолекулалардың</a:t>
            </a:r>
            <a:r>
              <a:rPr lang="ru-RU" sz="2300" dirty="0" smtClean="0"/>
              <a:t> </a:t>
            </a:r>
            <a:r>
              <a:rPr lang="ru-RU" sz="2300" dirty="0" err="1" smtClean="0"/>
              <a:t>маңызды</a:t>
            </a:r>
            <a:r>
              <a:rPr lang="ru-RU" sz="2300" dirty="0" smtClean="0"/>
              <a:t> </a:t>
            </a:r>
            <a:r>
              <a:rPr lang="ru-RU" sz="2300" dirty="0" err="1" smtClean="0"/>
              <a:t>топтарының</a:t>
            </a:r>
            <a:r>
              <a:rPr lang="ru-RU" sz="2300" dirty="0" smtClean="0"/>
              <a:t> </a:t>
            </a:r>
            <a:r>
              <a:rPr lang="ru-RU" sz="2300" b="1" dirty="0" err="1" smtClean="0"/>
              <a:t>ыдырау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реакцияларын</a:t>
            </a:r>
            <a:r>
              <a:rPr lang="ru-RU" sz="2300" b="1" dirty="0" smtClean="0"/>
              <a:t> да, </a:t>
            </a:r>
            <a:r>
              <a:rPr lang="ru-RU" sz="2300" b="1" dirty="0" err="1" smtClean="0"/>
              <a:t>синтездеу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реакцияларын</a:t>
            </a:r>
            <a:r>
              <a:rPr lang="ru-RU" sz="2300" b="1" dirty="0" smtClean="0"/>
              <a:t> да </a:t>
            </a:r>
            <a:r>
              <a:rPr lang="ru-RU" sz="2300" dirty="0" err="1" smtClean="0"/>
              <a:t>жүзеге</a:t>
            </a:r>
            <a:r>
              <a:rPr lang="ru-RU" sz="2300" dirty="0" smtClean="0"/>
              <a:t> </a:t>
            </a:r>
            <a:r>
              <a:rPr lang="ru-RU" sz="2300" dirty="0" err="1" smtClean="0"/>
              <a:t>асыратын</a:t>
            </a:r>
            <a:r>
              <a:rPr lang="ru-RU" sz="2300" b="1" dirty="0" smtClean="0">
                <a:solidFill>
                  <a:srgbClr val="FF0000"/>
                </a:solidFill>
              </a:rPr>
              <a:t> </a:t>
            </a:r>
            <a:r>
              <a:rPr lang="ru-RU" sz="2300" b="1" dirty="0" err="1" smtClean="0">
                <a:solidFill>
                  <a:srgbClr val="FF0000"/>
                </a:solidFill>
              </a:rPr>
              <a:t>ферменттер</a:t>
            </a:r>
            <a:r>
              <a:rPr lang="ru-RU" sz="2300" b="1" dirty="0" smtClean="0">
                <a:solidFill>
                  <a:srgbClr val="FF0000"/>
                </a:solidFill>
              </a:rPr>
              <a:t> </a:t>
            </a:r>
            <a:r>
              <a:rPr lang="ru-RU" sz="2300" dirty="0" smtClean="0"/>
              <a:t>бар, </a:t>
            </a:r>
            <a:r>
              <a:rPr lang="ru-RU" sz="2300" dirty="0" err="1" smtClean="0"/>
              <a:t>мысалы</a:t>
            </a:r>
            <a:r>
              <a:rPr lang="ru-RU" sz="2300" dirty="0" smtClean="0"/>
              <a:t> май </a:t>
            </a:r>
            <a:r>
              <a:rPr lang="ru-RU" sz="2300" dirty="0" err="1" smtClean="0"/>
              <a:t>қышқылдары</a:t>
            </a:r>
            <a:r>
              <a:rPr lang="ru-RU" sz="2300" dirty="0" smtClean="0"/>
              <a:t>.</a:t>
            </a:r>
          </a:p>
          <a:p>
            <a:pPr indent="542925" algn="just"/>
            <a:r>
              <a:rPr lang="ru-RU" sz="2300" dirty="0" err="1" smtClean="0"/>
              <a:t>Дегенмен</a:t>
            </a:r>
            <a:r>
              <a:rPr lang="ru-RU" sz="2300" dirty="0" smtClean="0"/>
              <a:t>, май </a:t>
            </a:r>
            <a:r>
              <a:rPr lang="ru-RU" sz="2300" dirty="0" err="1" smtClean="0"/>
              <a:t>қышқылдарының</a:t>
            </a:r>
            <a:r>
              <a:rPr lang="ru-RU" sz="2300" dirty="0" smtClean="0"/>
              <a:t> </a:t>
            </a:r>
            <a:r>
              <a:rPr lang="ru-RU" sz="2300" dirty="0" err="1" smtClean="0"/>
              <a:t>синтезі</a:t>
            </a:r>
            <a:r>
              <a:rPr lang="ru-RU" sz="2300" dirty="0" smtClean="0"/>
              <a:t> мен </a:t>
            </a:r>
            <a:r>
              <a:rPr lang="ru-RU" sz="2300" dirty="0" err="1" smtClean="0"/>
              <a:t>ыдырауының</a:t>
            </a:r>
            <a:r>
              <a:rPr lang="ru-RU" sz="2300" dirty="0" smtClean="0"/>
              <a:t> </a:t>
            </a:r>
            <a:r>
              <a:rPr lang="ru-RU" sz="2300" dirty="0" err="1" smtClean="0"/>
              <a:t>бір</a:t>
            </a:r>
            <a:r>
              <a:rPr lang="ru-RU" sz="2300" dirty="0" smtClean="0"/>
              <a:t> </a:t>
            </a:r>
            <a:r>
              <a:rPr lang="ru-RU" sz="2300" dirty="0" err="1" smtClean="0"/>
              <a:t>мезгілде</a:t>
            </a:r>
            <a:r>
              <a:rPr lang="ru-RU" sz="2300" dirty="0" smtClean="0"/>
              <a:t> </a:t>
            </a:r>
            <a:r>
              <a:rPr lang="ru-RU" sz="2300" dirty="0" err="1" smtClean="0"/>
              <a:t>пайда</a:t>
            </a:r>
            <a:r>
              <a:rPr lang="ru-RU" sz="2300" dirty="0" smtClean="0"/>
              <a:t> </a:t>
            </a:r>
            <a:r>
              <a:rPr lang="ru-RU" sz="2300" dirty="0" err="1" smtClean="0"/>
              <a:t>болуы</a:t>
            </a:r>
            <a:r>
              <a:rPr lang="ru-RU" sz="2300" dirty="0" smtClean="0"/>
              <a:t> </a:t>
            </a:r>
            <a:r>
              <a:rPr lang="ru-RU" sz="2300" dirty="0" err="1" smtClean="0"/>
              <a:t>ысырап</a:t>
            </a:r>
            <a:r>
              <a:rPr lang="ru-RU" sz="2300" dirty="0" smtClean="0"/>
              <a:t> </a:t>
            </a:r>
            <a:r>
              <a:rPr lang="ru-RU" sz="2300" dirty="0" err="1" smtClean="0"/>
              <a:t>болар</a:t>
            </a:r>
            <a:r>
              <a:rPr lang="ru-RU" sz="2300" dirty="0" smtClean="0"/>
              <a:t> </a:t>
            </a:r>
            <a:r>
              <a:rPr lang="ru-RU" sz="2300" dirty="0" err="1" smtClean="0"/>
              <a:t>еді</a:t>
            </a:r>
            <a:r>
              <a:rPr lang="ru-RU" sz="2300" dirty="0" smtClean="0"/>
              <a:t>, </a:t>
            </a:r>
            <a:r>
              <a:rPr lang="ru-RU" sz="2300" dirty="0" err="1" smtClean="0"/>
              <a:t>бұл</a:t>
            </a:r>
            <a:r>
              <a:rPr lang="ru-RU" sz="2300" dirty="0" smtClean="0"/>
              <a:t> </a:t>
            </a:r>
            <a:r>
              <a:rPr lang="ru-RU" sz="2300" b="1" dirty="0" err="1" smtClean="0"/>
              <a:t>анаболикалық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және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катаболикалық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реакциялардың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реттілігін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өзара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реттеу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арқылы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болдырмайды</a:t>
            </a:r>
            <a:r>
              <a:rPr lang="ru-RU" sz="2300" b="1" dirty="0" smtClean="0"/>
              <a:t> </a:t>
            </a:r>
            <a:r>
              <a:rPr lang="ru-RU" sz="2300" dirty="0" smtClean="0"/>
              <a:t>- </a:t>
            </a:r>
            <a:r>
              <a:rPr lang="ru-RU" sz="2300" b="1" dirty="0" err="1" smtClean="0"/>
              <a:t>бір</a:t>
            </a:r>
            <a:r>
              <a:rPr lang="ru-RU" sz="2300" b="1" dirty="0" smtClean="0"/>
              <a:t> реакция </a:t>
            </a:r>
            <a:r>
              <a:rPr lang="ru-RU" sz="2300" b="1" dirty="0" err="1" smtClean="0"/>
              <a:t>тізбегі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белсендірілгенде</a:t>
            </a:r>
            <a:r>
              <a:rPr lang="ru-RU" sz="2300" b="1" dirty="0" smtClean="0"/>
              <a:t>, </a:t>
            </a:r>
            <a:r>
              <a:rPr lang="ru-RU" sz="2300" b="1" dirty="0" err="1" smtClean="0"/>
              <a:t>екіншісі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басылады</a:t>
            </a:r>
            <a:r>
              <a:rPr lang="ru-RU" sz="2300" b="1" dirty="0" smtClean="0"/>
              <a:t>.</a:t>
            </a:r>
            <a:endParaRPr lang="ru-RU" sz="2300" b="1" dirty="0"/>
          </a:p>
        </p:txBody>
      </p:sp>
    </p:spTree>
    <p:extLst>
      <p:ext uri="{BB962C8B-B14F-4D97-AF65-F5344CB8AC3E}">
        <p14:creationId xmlns:p14="http://schemas.microsoft.com/office/powerpoint/2010/main" val="2114542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20500"/>
            <a:ext cx="7543800" cy="532910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0524" y="5312539"/>
            <a:ext cx="115443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Сурет</a:t>
            </a:r>
            <a:r>
              <a:rPr lang="ru-RU" dirty="0" smtClean="0"/>
              <a:t> 4. </a:t>
            </a:r>
            <a:r>
              <a:rPr lang="ru-RU" dirty="0" err="1" smtClean="0"/>
              <a:t>Сызықтық</a:t>
            </a:r>
            <a:r>
              <a:rPr lang="ru-RU" dirty="0" smtClean="0"/>
              <a:t> </a:t>
            </a:r>
            <a:r>
              <a:rPr lang="ru-RU" dirty="0" err="1" smtClean="0"/>
              <a:t>емес</a:t>
            </a:r>
            <a:r>
              <a:rPr lang="ru-RU" dirty="0" smtClean="0"/>
              <a:t> метаболизм </a:t>
            </a:r>
            <a:r>
              <a:rPr lang="ru-RU" dirty="0" err="1" smtClean="0"/>
              <a:t>жолдарының</a:t>
            </a:r>
            <a:r>
              <a:rPr lang="ru-RU" dirty="0" smtClean="0"/>
              <a:t> </a:t>
            </a:r>
            <a:r>
              <a:rPr lang="ru-RU" dirty="0" err="1" smtClean="0"/>
              <a:t>үш</a:t>
            </a:r>
            <a:r>
              <a:rPr lang="ru-RU" dirty="0" smtClean="0"/>
              <a:t> </a:t>
            </a:r>
            <a:r>
              <a:rPr lang="ru-RU" dirty="0" err="1" smtClean="0"/>
              <a:t>түрі</a:t>
            </a:r>
            <a:r>
              <a:rPr lang="ru-RU" dirty="0" smtClean="0"/>
              <a:t>. </a:t>
            </a:r>
            <a:r>
              <a:rPr lang="en-US" dirty="0" smtClean="0"/>
              <a:t>a — </a:t>
            </a:r>
            <a:r>
              <a:rPr lang="ru-RU" dirty="0" err="1" smtClean="0"/>
              <a:t>конвергентті</a:t>
            </a:r>
            <a:r>
              <a:rPr lang="ru-RU" dirty="0" smtClean="0"/>
              <a:t> </a:t>
            </a:r>
            <a:r>
              <a:rPr lang="ru-RU" dirty="0" err="1" smtClean="0"/>
              <a:t>катаболикалық</a:t>
            </a:r>
            <a:r>
              <a:rPr lang="ru-RU" dirty="0" smtClean="0"/>
              <a:t> </a:t>
            </a:r>
            <a:r>
              <a:rPr lang="ru-RU" dirty="0" err="1" smtClean="0"/>
              <a:t>жол</a:t>
            </a:r>
            <a:r>
              <a:rPr lang="ru-RU" dirty="0" smtClean="0"/>
              <a:t>; </a:t>
            </a:r>
            <a:r>
              <a:rPr lang="en-US" dirty="0" smtClean="0"/>
              <a:t>b — </a:t>
            </a:r>
            <a:r>
              <a:rPr lang="ru-RU" dirty="0" err="1" smtClean="0"/>
              <a:t>дивергентті</a:t>
            </a:r>
            <a:r>
              <a:rPr lang="ru-RU" dirty="0" smtClean="0"/>
              <a:t> </a:t>
            </a:r>
            <a:r>
              <a:rPr lang="ru-RU" dirty="0" err="1" smtClean="0"/>
              <a:t>анаболикалық</a:t>
            </a:r>
            <a:r>
              <a:rPr lang="ru-RU" dirty="0" smtClean="0"/>
              <a:t> </a:t>
            </a:r>
            <a:r>
              <a:rPr lang="ru-RU" dirty="0" err="1" smtClean="0"/>
              <a:t>жол</a:t>
            </a:r>
            <a:r>
              <a:rPr lang="ru-RU" dirty="0" smtClean="0"/>
              <a:t>; </a:t>
            </a:r>
            <a:r>
              <a:rPr lang="en-US" dirty="0" smtClean="0"/>
              <a:t>c – </a:t>
            </a:r>
            <a:r>
              <a:rPr lang="ru-RU" dirty="0" err="1" smtClean="0"/>
              <a:t>бастапқы</a:t>
            </a:r>
            <a:r>
              <a:rPr lang="ru-RU" dirty="0" smtClean="0"/>
              <a:t> </a:t>
            </a:r>
            <a:r>
              <a:rPr lang="ru-RU" dirty="0" err="1" smtClean="0"/>
              <a:t>заттардың</a:t>
            </a:r>
            <a:r>
              <a:rPr lang="ru-RU" dirty="0" smtClean="0"/>
              <a:t> </a:t>
            </a:r>
            <a:r>
              <a:rPr lang="ru-RU" dirty="0" err="1" smtClean="0"/>
              <a:t>бірі</a:t>
            </a:r>
            <a:r>
              <a:rPr lang="ru-RU" dirty="0" smtClean="0"/>
              <a:t> (</a:t>
            </a:r>
            <a:r>
              <a:rPr lang="ru-RU" dirty="0" err="1" smtClean="0"/>
              <a:t>бұл</a:t>
            </a:r>
            <a:r>
              <a:rPr lang="ru-RU" dirty="0" smtClean="0"/>
              <a:t> </a:t>
            </a:r>
            <a:r>
              <a:rPr lang="ru-RU" dirty="0" err="1" smtClean="0"/>
              <a:t>жағдайда</a:t>
            </a:r>
            <a:r>
              <a:rPr lang="ru-RU" dirty="0" smtClean="0"/>
              <a:t> </a:t>
            </a:r>
            <a:r>
              <a:rPr lang="ru-RU" dirty="0" err="1" smtClean="0"/>
              <a:t>оксалоацетат</a:t>
            </a:r>
            <a:r>
              <a:rPr lang="ru-RU" dirty="0" smtClean="0"/>
              <a:t>) </a:t>
            </a:r>
            <a:r>
              <a:rPr lang="ru-RU" dirty="0" err="1" smtClean="0"/>
              <a:t>регенерацияланатын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цикл </a:t>
            </a:r>
            <a:r>
              <a:rPr lang="ru-RU" dirty="0" err="1" smtClean="0"/>
              <a:t>қайтадан</a:t>
            </a:r>
            <a:r>
              <a:rPr lang="ru-RU" dirty="0" smtClean="0"/>
              <a:t> </a:t>
            </a:r>
            <a:r>
              <a:rPr lang="ru-RU" dirty="0" err="1" smtClean="0"/>
              <a:t>басталатын</a:t>
            </a:r>
            <a:r>
              <a:rPr lang="ru-RU" dirty="0" smtClean="0"/>
              <a:t> </a:t>
            </a:r>
            <a:r>
              <a:rPr lang="ru-RU" dirty="0" err="1" smtClean="0"/>
              <a:t>циклдік</a:t>
            </a:r>
            <a:r>
              <a:rPr lang="ru-RU" dirty="0" smtClean="0"/>
              <a:t> </a:t>
            </a:r>
            <a:r>
              <a:rPr lang="ru-RU" dirty="0" err="1" smtClean="0"/>
              <a:t>жол</a:t>
            </a:r>
            <a:r>
              <a:rPr lang="ru-RU" dirty="0" smtClean="0"/>
              <a:t>. Ацетат, </a:t>
            </a:r>
            <a:r>
              <a:rPr lang="ru-RU" dirty="0" err="1" smtClean="0"/>
              <a:t>негізгі</a:t>
            </a:r>
            <a:r>
              <a:rPr lang="ru-RU" dirty="0" smtClean="0"/>
              <a:t> </a:t>
            </a:r>
            <a:r>
              <a:rPr lang="ru-RU" dirty="0" err="1" smtClean="0"/>
              <a:t>метаболикалық</a:t>
            </a:r>
            <a:r>
              <a:rPr lang="ru-RU" dirty="0" smtClean="0"/>
              <a:t> </a:t>
            </a:r>
            <a:r>
              <a:rPr lang="ru-RU" dirty="0" err="1" smtClean="0"/>
              <a:t>аралық</a:t>
            </a:r>
            <a:r>
              <a:rPr lang="ru-RU" dirty="0" smtClean="0"/>
              <a:t> </a:t>
            </a:r>
            <a:r>
              <a:rPr lang="ru-RU" dirty="0" err="1" smtClean="0"/>
              <a:t>өнім</a:t>
            </a:r>
            <a:r>
              <a:rPr lang="ru-RU" dirty="0" smtClean="0"/>
              <a:t>, </a:t>
            </a:r>
            <a:r>
              <a:rPr lang="ru-RU" dirty="0" err="1" smtClean="0"/>
              <a:t>энергияға</a:t>
            </a:r>
            <a:r>
              <a:rPr lang="ru-RU" dirty="0" smtClean="0"/>
              <a:t> бай </a:t>
            </a:r>
            <a:r>
              <a:rPr lang="ru-RU" dirty="0" err="1" smtClean="0"/>
              <a:t>молекулалар</a:t>
            </a:r>
            <a:r>
              <a:rPr lang="ru-RU" dirty="0" smtClean="0"/>
              <a:t> </a:t>
            </a:r>
            <a:r>
              <a:rPr lang="ru-RU" dirty="0" err="1" smtClean="0"/>
              <a:t>ауқымының</a:t>
            </a:r>
            <a:r>
              <a:rPr lang="ru-RU" dirty="0" smtClean="0"/>
              <a:t> </a:t>
            </a:r>
            <a:r>
              <a:rPr lang="ru-RU" dirty="0" err="1" smtClean="0"/>
              <a:t>ыдырауынан</a:t>
            </a:r>
            <a:r>
              <a:rPr lang="ru-RU" dirty="0" smtClean="0"/>
              <a:t> </a:t>
            </a:r>
            <a:r>
              <a:rPr lang="ru-RU" dirty="0" err="1" smtClean="0"/>
              <a:t>туындайды</a:t>
            </a:r>
            <a:r>
              <a:rPr lang="ru-RU" dirty="0" smtClean="0"/>
              <a:t> (</a:t>
            </a:r>
            <a:r>
              <a:rPr lang="en-US" dirty="0" smtClean="0"/>
              <a:t>a); </a:t>
            </a:r>
            <a:r>
              <a:rPr lang="ru-RU" dirty="0" err="1" smtClean="0"/>
              <a:t>ол</a:t>
            </a:r>
            <a:r>
              <a:rPr lang="ru-RU" dirty="0" smtClean="0"/>
              <a:t> </a:t>
            </a:r>
            <a:r>
              <a:rPr lang="ru-RU" dirty="0" err="1" smtClean="0"/>
              <a:t>көптеген</a:t>
            </a:r>
            <a:r>
              <a:rPr lang="ru-RU" dirty="0" smtClean="0"/>
              <a:t> </a:t>
            </a:r>
            <a:r>
              <a:rPr lang="ru-RU" dirty="0" err="1" smtClean="0"/>
              <a:t>өнімдердің</a:t>
            </a:r>
            <a:r>
              <a:rPr lang="ru-RU" dirty="0" smtClean="0"/>
              <a:t> </a:t>
            </a:r>
            <a:r>
              <a:rPr lang="ru-RU" dirty="0" err="1" smtClean="0"/>
              <a:t>бастапқы</a:t>
            </a:r>
            <a:r>
              <a:rPr lang="ru-RU" dirty="0" smtClean="0"/>
              <a:t> </a:t>
            </a:r>
            <a:r>
              <a:rPr lang="ru-RU" dirty="0" err="1" smtClean="0"/>
              <a:t>ізбасары</a:t>
            </a:r>
            <a:r>
              <a:rPr lang="ru-RU" dirty="0" smtClean="0"/>
              <a:t> </a:t>
            </a:r>
            <a:r>
              <a:rPr lang="ru-RU" dirty="0" err="1" smtClean="0"/>
              <a:t>ретінде</a:t>
            </a:r>
            <a:r>
              <a:rPr lang="ru-RU" dirty="0" smtClean="0"/>
              <a:t> </a:t>
            </a:r>
            <a:r>
              <a:rPr lang="ru-RU" dirty="0" err="1" smtClean="0"/>
              <a:t>қызмет</a:t>
            </a:r>
            <a:r>
              <a:rPr lang="ru-RU" dirty="0" smtClean="0"/>
              <a:t> </a:t>
            </a:r>
            <a:r>
              <a:rPr lang="ru-RU" dirty="0" err="1" smtClean="0"/>
              <a:t>етеді</a:t>
            </a:r>
            <a:r>
              <a:rPr lang="ru-RU" dirty="0" smtClean="0"/>
              <a:t> (</a:t>
            </a:r>
            <a:r>
              <a:rPr lang="en-US" dirty="0" smtClean="0"/>
              <a:t>b) </a:t>
            </a:r>
            <a:r>
              <a:rPr lang="ru-RU" dirty="0" err="1" smtClean="0"/>
              <a:t>және</a:t>
            </a:r>
            <a:r>
              <a:rPr lang="ru-RU" dirty="0" smtClean="0"/>
              <a:t> лимон </a:t>
            </a:r>
            <a:r>
              <a:rPr lang="ru-RU" dirty="0" err="1" smtClean="0"/>
              <a:t>қышқылының</a:t>
            </a:r>
            <a:r>
              <a:rPr lang="ru-RU" dirty="0" smtClean="0"/>
              <a:t> </a:t>
            </a:r>
            <a:r>
              <a:rPr lang="ru-RU" dirty="0" err="1" smtClean="0"/>
              <a:t>циклі</a:t>
            </a:r>
            <a:r>
              <a:rPr lang="ru-RU" dirty="0" smtClean="0"/>
              <a:t> (</a:t>
            </a:r>
            <a:r>
              <a:rPr lang="en-US" dirty="0" smtClean="0"/>
              <a:t>c) </a:t>
            </a:r>
            <a:r>
              <a:rPr lang="ru-RU" dirty="0" err="1" smtClean="0"/>
              <a:t>деп</a:t>
            </a:r>
            <a:r>
              <a:rPr lang="ru-RU" dirty="0" smtClean="0"/>
              <a:t> </a:t>
            </a:r>
            <a:r>
              <a:rPr lang="ru-RU" dirty="0" err="1" smtClean="0"/>
              <a:t>аталатын</a:t>
            </a:r>
            <a:r>
              <a:rPr lang="ru-RU" dirty="0" smtClean="0"/>
              <a:t> </a:t>
            </a:r>
            <a:r>
              <a:rPr lang="ru-RU" dirty="0" err="1" smtClean="0"/>
              <a:t>катаболикалық</a:t>
            </a:r>
            <a:r>
              <a:rPr lang="ru-RU" dirty="0" smtClean="0"/>
              <a:t> </a:t>
            </a:r>
            <a:r>
              <a:rPr lang="ru-RU" dirty="0" err="1" smtClean="0"/>
              <a:t>жолмен</a:t>
            </a:r>
            <a:r>
              <a:rPr lang="ru-RU" dirty="0" smtClean="0"/>
              <a:t> </a:t>
            </a:r>
            <a:r>
              <a:rPr lang="ru-RU" dirty="0" err="1" smtClean="0"/>
              <a:t>қабылданады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8955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5300" y="367516"/>
            <a:ext cx="111633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/>
            <a:r>
              <a:rPr lang="ru-RU" sz="2400" dirty="0" err="1" smtClean="0"/>
              <a:t>Егер</a:t>
            </a:r>
            <a:r>
              <a:rPr lang="ru-RU" sz="2400" dirty="0" smtClean="0"/>
              <a:t> </a:t>
            </a:r>
            <a:r>
              <a:rPr lang="ru-RU" sz="2400" dirty="0" err="1" smtClean="0"/>
              <a:t>анаболикалық</a:t>
            </a:r>
            <a:r>
              <a:rPr lang="ru-RU" sz="2400" dirty="0" smtClean="0"/>
              <a:t> </a:t>
            </a:r>
            <a:r>
              <a:rPr lang="ru-RU" sz="2400" dirty="0" err="1" smtClean="0"/>
              <a:t>және</a:t>
            </a:r>
            <a:r>
              <a:rPr lang="ru-RU" sz="2400" dirty="0" smtClean="0"/>
              <a:t> </a:t>
            </a:r>
            <a:r>
              <a:rPr lang="ru-RU" sz="2400" dirty="0" err="1" smtClean="0"/>
              <a:t>катаболикалық</a:t>
            </a:r>
            <a:r>
              <a:rPr lang="ru-RU" sz="2400" dirty="0" smtClean="0"/>
              <a:t> </a:t>
            </a:r>
            <a:r>
              <a:rPr lang="ru-RU" sz="2400" dirty="0" err="1" smtClean="0"/>
              <a:t>жолдар</a:t>
            </a:r>
            <a:r>
              <a:rPr lang="ru-RU" sz="2400" dirty="0" smtClean="0"/>
              <a:t> анаболизм </a:t>
            </a:r>
            <a:r>
              <a:rPr lang="ru-RU" sz="2400" dirty="0" err="1" smtClean="0"/>
              <a:t>үшін</a:t>
            </a:r>
            <a:r>
              <a:rPr lang="ru-RU" sz="2400" dirty="0" smtClean="0"/>
              <a:t> </a:t>
            </a:r>
            <a:r>
              <a:rPr lang="ru-RU" sz="2400" dirty="0" err="1" smtClean="0"/>
              <a:t>бір</a:t>
            </a:r>
            <a:r>
              <a:rPr lang="ru-RU" sz="2400" dirty="0" smtClean="0"/>
              <a:t> </a:t>
            </a:r>
            <a:r>
              <a:rPr lang="ru-RU" sz="2400" dirty="0" err="1" smtClean="0"/>
              <a:t>бағытта</a:t>
            </a:r>
            <a:r>
              <a:rPr lang="ru-RU" sz="2400" dirty="0" smtClean="0"/>
              <a:t> </a:t>
            </a:r>
            <a:r>
              <a:rPr lang="ru-RU" sz="2400" dirty="0" err="1" smtClean="0"/>
              <a:t>және</a:t>
            </a:r>
            <a:r>
              <a:rPr lang="ru-RU" sz="2400" dirty="0" smtClean="0"/>
              <a:t> катаболизм </a:t>
            </a:r>
            <a:r>
              <a:rPr lang="ru-RU" sz="2400" dirty="0" err="1" smtClean="0"/>
              <a:t>үшін</a:t>
            </a:r>
            <a:r>
              <a:rPr lang="ru-RU" sz="2400" dirty="0" smtClean="0"/>
              <a:t> </a:t>
            </a:r>
            <a:r>
              <a:rPr lang="ru-RU" sz="2400" dirty="0" err="1" smtClean="0"/>
              <a:t>қарама-қарсы</a:t>
            </a:r>
            <a:r>
              <a:rPr lang="ru-RU" sz="2400" dirty="0" smtClean="0"/>
              <a:t> </a:t>
            </a:r>
            <a:r>
              <a:rPr lang="ru-RU" sz="2400" dirty="0" err="1" smtClean="0"/>
              <a:t>бағытта</a:t>
            </a:r>
            <a:r>
              <a:rPr lang="ru-RU" sz="2400" dirty="0" smtClean="0"/>
              <a:t> </a:t>
            </a:r>
            <a:r>
              <a:rPr lang="ru-RU" sz="2400" dirty="0" err="1" smtClean="0"/>
              <a:t>әрекет</a:t>
            </a:r>
            <a:r>
              <a:rPr lang="ru-RU" sz="2400" dirty="0" smtClean="0"/>
              <a:t> </a:t>
            </a:r>
            <a:r>
              <a:rPr lang="ru-RU" sz="2400" dirty="0" err="1" smtClean="0"/>
              <a:t>ететін</a:t>
            </a:r>
            <a:r>
              <a:rPr lang="ru-RU" sz="2400" dirty="0" smtClean="0"/>
              <a:t> </a:t>
            </a:r>
            <a:r>
              <a:rPr lang="ru-RU" sz="2400" dirty="0" err="1" smtClean="0"/>
              <a:t>бірдей</a:t>
            </a:r>
            <a:r>
              <a:rPr lang="ru-RU" sz="2400" dirty="0" smtClean="0"/>
              <a:t> </a:t>
            </a:r>
            <a:r>
              <a:rPr lang="ru-RU" sz="2400" dirty="0" err="1" smtClean="0"/>
              <a:t>ферменттер</a:t>
            </a:r>
            <a:r>
              <a:rPr lang="ru-RU" sz="2400" dirty="0" smtClean="0"/>
              <a:t> </a:t>
            </a:r>
            <a:r>
              <a:rPr lang="ru-RU" sz="2400" dirty="0" err="1" smtClean="0"/>
              <a:t>жиынтығымен</a:t>
            </a:r>
            <a:r>
              <a:rPr lang="ru-RU" sz="2400" dirty="0" smtClean="0"/>
              <a:t> </a:t>
            </a:r>
            <a:r>
              <a:rPr lang="ru-RU" sz="2400" dirty="0" err="1" smtClean="0"/>
              <a:t>катализденсе</a:t>
            </a:r>
            <a:r>
              <a:rPr lang="ru-RU" sz="2400" dirty="0" smtClean="0"/>
              <a:t>, </a:t>
            </a:r>
            <a:r>
              <a:rPr lang="ru-RU" sz="2400" dirty="0" err="1" smtClean="0"/>
              <a:t>мұндай</a:t>
            </a:r>
            <a:r>
              <a:rPr lang="ru-RU" sz="2400" dirty="0" smtClean="0"/>
              <a:t> </a:t>
            </a:r>
            <a:r>
              <a:rPr lang="ru-RU" sz="2400" dirty="0" err="1" smtClean="0"/>
              <a:t>реттеу</a:t>
            </a:r>
            <a:r>
              <a:rPr lang="ru-RU" sz="2400" dirty="0" smtClean="0"/>
              <a:t> </a:t>
            </a:r>
            <a:r>
              <a:rPr lang="ru-RU" sz="2400" dirty="0" err="1" smtClean="0"/>
              <a:t>орын</a:t>
            </a:r>
            <a:r>
              <a:rPr lang="ru-RU" sz="2400" dirty="0" smtClean="0"/>
              <a:t> </a:t>
            </a:r>
            <a:r>
              <a:rPr lang="ru-RU" sz="2400" dirty="0" err="1" smtClean="0"/>
              <a:t>алуы</a:t>
            </a:r>
            <a:r>
              <a:rPr lang="ru-RU" sz="2400" dirty="0" smtClean="0"/>
              <a:t> </a:t>
            </a:r>
            <a:r>
              <a:rPr lang="ru-RU" sz="2400" dirty="0" err="1" smtClean="0"/>
              <a:t>мүмкін</a:t>
            </a:r>
            <a:r>
              <a:rPr lang="ru-RU" sz="2400" dirty="0" smtClean="0"/>
              <a:t> </a:t>
            </a:r>
            <a:r>
              <a:rPr lang="ru-RU" sz="2400" dirty="0" err="1" smtClean="0"/>
              <a:t>емес</a:t>
            </a:r>
            <a:r>
              <a:rPr lang="ru-RU" sz="2400" dirty="0" smtClean="0"/>
              <a:t> </a:t>
            </a:r>
            <a:r>
              <a:rPr lang="ru-RU" sz="2400" dirty="0" err="1" smtClean="0"/>
              <a:t>еді</a:t>
            </a:r>
            <a:r>
              <a:rPr lang="ru-RU" sz="2400" dirty="0" smtClean="0"/>
              <a:t>.</a:t>
            </a:r>
          </a:p>
          <a:p>
            <a:pPr indent="542925" algn="just"/>
            <a:r>
              <a:rPr lang="ru-RU" sz="2400" b="1" dirty="0" err="1" smtClean="0"/>
              <a:t>Катаболизмге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қатысатын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ферменттің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тежелуі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анаболикалық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жолдың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тежелуіне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әкеледі</a:t>
            </a:r>
            <a:r>
              <a:rPr lang="ru-RU" sz="2400" b="1" dirty="0" smtClean="0"/>
              <a:t>.</a:t>
            </a:r>
          </a:p>
          <a:p>
            <a:pPr indent="542925" algn="just"/>
            <a:r>
              <a:rPr lang="ru-RU" sz="2400" dirty="0" err="1" smtClean="0"/>
              <a:t>Соңғы</a:t>
            </a:r>
            <a:r>
              <a:rPr lang="ru-RU" sz="2400" dirty="0" smtClean="0"/>
              <a:t> </a:t>
            </a:r>
            <a:r>
              <a:rPr lang="ru-RU" sz="2400" dirty="0" err="1" smtClean="0"/>
              <a:t>нүктелері</a:t>
            </a:r>
            <a:r>
              <a:rPr lang="ru-RU" sz="2400" dirty="0" smtClean="0"/>
              <a:t> </a:t>
            </a:r>
            <a:r>
              <a:rPr lang="ru-RU" sz="2400" dirty="0" err="1" smtClean="0"/>
              <a:t>бірдей</a:t>
            </a:r>
            <a:r>
              <a:rPr lang="ru-RU" sz="2400" dirty="0" smtClean="0"/>
              <a:t> </a:t>
            </a:r>
            <a:r>
              <a:rPr lang="ru-RU" sz="2400" dirty="0" err="1" smtClean="0"/>
              <a:t>катаболикалық</a:t>
            </a:r>
            <a:r>
              <a:rPr lang="ru-RU" sz="2400" dirty="0" smtClean="0"/>
              <a:t> </a:t>
            </a:r>
            <a:r>
              <a:rPr lang="ru-RU" sz="2400" dirty="0" err="1" smtClean="0"/>
              <a:t>және</a:t>
            </a:r>
            <a:r>
              <a:rPr lang="ru-RU" sz="2400" dirty="0" smtClean="0"/>
              <a:t> </a:t>
            </a:r>
            <a:r>
              <a:rPr lang="ru-RU" sz="2400" dirty="0" err="1" smtClean="0"/>
              <a:t>анаболикалық</a:t>
            </a:r>
            <a:r>
              <a:rPr lang="ru-RU" sz="2400" dirty="0" smtClean="0"/>
              <a:t> </a:t>
            </a:r>
            <a:r>
              <a:rPr lang="ru-RU" sz="2400" dirty="0" err="1" smtClean="0"/>
              <a:t>жолдар</a:t>
            </a:r>
            <a:r>
              <a:rPr lang="ru-RU" sz="2400" dirty="0" smtClean="0"/>
              <a:t> (</a:t>
            </a:r>
            <a:r>
              <a:rPr lang="ru-RU" sz="2400" dirty="0" err="1" smtClean="0"/>
              <a:t>мысалы</a:t>
            </a:r>
            <a:r>
              <a:rPr lang="ru-RU" sz="2400" dirty="0" smtClean="0"/>
              <a:t>, глюкоза → </a:t>
            </a:r>
            <a:r>
              <a:rPr lang="ru-RU" sz="2400" dirty="0" err="1" smtClean="0"/>
              <a:t>пируват</a:t>
            </a:r>
            <a:r>
              <a:rPr lang="ru-RU" sz="2400" dirty="0" smtClean="0"/>
              <a:t> </a:t>
            </a:r>
            <a:r>
              <a:rPr lang="ru-RU" sz="2400" dirty="0" err="1" smtClean="0"/>
              <a:t>және</a:t>
            </a:r>
            <a:r>
              <a:rPr lang="ru-RU" sz="2400" dirty="0" smtClean="0"/>
              <a:t> </a:t>
            </a:r>
            <a:r>
              <a:rPr lang="ru-RU" sz="2400" dirty="0" err="1" smtClean="0"/>
              <a:t>пируват</a:t>
            </a:r>
            <a:r>
              <a:rPr lang="ru-RU" sz="2400" dirty="0" smtClean="0"/>
              <a:t> → глюкоза) </a:t>
            </a:r>
            <a:r>
              <a:rPr lang="ru-RU" sz="2400" dirty="0" err="1" smtClean="0"/>
              <a:t>бірдей</a:t>
            </a:r>
            <a:r>
              <a:rPr lang="ru-RU" sz="2400" dirty="0" smtClean="0"/>
              <a:t> </a:t>
            </a:r>
            <a:r>
              <a:rPr lang="ru-RU" sz="2400" dirty="0" err="1" smtClean="0"/>
              <a:t>ферменттердің</a:t>
            </a:r>
            <a:r>
              <a:rPr lang="ru-RU" sz="2400" dirty="0" smtClean="0"/>
              <a:t> </a:t>
            </a:r>
            <a:r>
              <a:rPr lang="ru-RU" sz="2400" dirty="0" err="1" smtClean="0"/>
              <a:t>көпшілігін</a:t>
            </a:r>
            <a:r>
              <a:rPr lang="ru-RU" sz="2400" dirty="0" smtClean="0"/>
              <a:t> </a:t>
            </a:r>
            <a:r>
              <a:rPr lang="ru-RU" sz="2400" dirty="0" err="1" smtClean="0"/>
              <a:t>қолдануы</a:t>
            </a:r>
            <a:r>
              <a:rPr lang="ru-RU" sz="2400" dirty="0" smtClean="0"/>
              <a:t> </a:t>
            </a:r>
            <a:r>
              <a:rPr lang="ru-RU" sz="2400" dirty="0" err="1" smtClean="0"/>
              <a:t>мүмкін</a:t>
            </a:r>
            <a:r>
              <a:rPr lang="ru-RU" sz="2400" dirty="0" smtClean="0"/>
              <a:t>.</a:t>
            </a:r>
          </a:p>
          <a:p>
            <a:pPr indent="542925" algn="just"/>
            <a:r>
              <a:rPr lang="ru-RU" sz="2400" dirty="0" err="1" smtClean="0"/>
              <a:t>Бірақ</a:t>
            </a:r>
            <a:r>
              <a:rPr lang="ru-RU" sz="2400" dirty="0" smtClean="0"/>
              <a:t> </a:t>
            </a:r>
            <a:r>
              <a:rPr lang="ru-RU" sz="2400" dirty="0" err="1" smtClean="0"/>
              <a:t>қажет</a:t>
            </a:r>
            <a:r>
              <a:rPr lang="ru-RU" sz="2400" dirty="0" smtClean="0"/>
              <a:t> </a:t>
            </a:r>
            <a:r>
              <a:rPr lang="ru-RU" sz="2400" dirty="0" err="1" smtClean="0"/>
              <a:t>нәрсе</a:t>
            </a:r>
            <a:r>
              <a:rPr lang="ru-RU" sz="2400" dirty="0" smtClean="0"/>
              <a:t> - </a:t>
            </a:r>
            <a:r>
              <a:rPr lang="ru-RU" sz="2400" dirty="0" err="1" smtClean="0"/>
              <a:t>катаболикалық</a:t>
            </a:r>
            <a:r>
              <a:rPr lang="ru-RU" sz="2400" dirty="0" smtClean="0"/>
              <a:t> </a:t>
            </a:r>
            <a:r>
              <a:rPr lang="ru-RU" sz="2400" dirty="0" err="1" smtClean="0"/>
              <a:t>және</a:t>
            </a:r>
            <a:r>
              <a:rPr lang="ru-RU" sz="2400" dirty="0" smtClean="0"/>
              <a:t> </a:t>
            </a:r>
            <a:r>
              <a:rPr lang="ru-RU" sz="2400" dirty="0" err="1" smtClean="0"/>
              <a:t>анаболикалық</a:t>
            </a:r>
            <a:r>
              <a:rPr lang="ru-RU" sz="2400" dirty="0" smtClean="0"/>
              <a:t> </a:t>
            </a:r>
            <a:r>
              <a:rPr lang="ru-RU" sz="2400" dirty="0" err="1" smtClean="0"/>
              <a:t>жолдардың</a:t>
            </a:r>
            <a:r>
              <a:rPr lang="ru-RU" sz="2400" dirty="0" smtClean="0"/>
              <a:t> кем </a:t>
            </a:r>
            <a:r>
              <a:rPr lang="ru-RU" sz="2400" dirty="0" err="1" smtClean="0"/>
              <a:t>дегенде</a:t>
            </a:r>
            <a:r>
              <a:rPr lang="ru-RU" sz="2400" dirty="0" smtClean="0"/>
              <a:t> </a:t>
            </a:r>
            <a:r>
              <a:rPr lang="ru-RU" sz="2400" dirty="0" err="1" smtClean="0"/>
              <a:t>бір</a:t>
            </a:r>
            <a:r>
              <a:rPr lang="ru-RU" sz="2400" dirty="0" smtClean="0"/>
              <a:t> </a:t>
            </a:r>
            <a:r>
              <a:rPr lang="ru-RU" sz="2400" dirty="0" err="1" smtClean="0"/>
              <a:t>сатысы</a:t>
            </a:r>
            <a:r>
              <a:rPr lang="ru-RU" sz="2400" dirty="0" smtClean="0"/>
              <a:t> </a:t>
            </a:r>
            <a:r>
              <a:rPr lang="ru-RU" sz="2400" dirty="0" err="1" smtClean="0"/>
              <a:t>әртүрлі</a:t>
            </a:r>
            <a:r>
              <a:rPr lang="ru-RU" sz="2400" dirty="0" smtClean="0"/>
              <a:t> </a:t>
            </a:r>
            <a:r>
              <a:rPr lang="ru-RU" sz="2400" dirty="0" err="1" smtClean="0"/>
              <a:t>ферменттермен</a:t>
            </a:r>
            <a:r>
              <a:rPr lang="ru-RU" sz="2400" dirty="0" smtClean="0"/>
              <a:t> </a:t>
            </a:r>
            <a:r>
              <a:rPr lang="ru-RU" sz="2400" dirty="0" err="1" smtClean="0"/>
              <a:t>катализденеді</a:t>
            </a:r>
            <a:r>
              <a:rPr lang="ru-RU" sz="2400" dirty="0" smtClean="0"/>
              <a:t> </a:t>
            </a:r>
            <a:r>
              <a:rPr lang="ru-RU" sz="2400" dirty="0" err="1" smtClean="0"/>
              <a:t>және</a:t>
            </a:r>
            <a:r>
              <a:rPr lang="ru-RU" sz="2400" dirty="0" smtClean="0"/>
              <a:t> </a:t>
            </a:r>
            <a:r>
              <a:rPr lang="ru-RU" sz="2400" dirty="0" err="1" smtClean="0"/>
              <a:t>әртүрлі</a:t>
            </a:r>
            <a:r>
              <a:rPr lang="ru-RU" sz="2400" dirty="0" smtClean="0"/>
              <a:t> </a:t>
            </a:r>
            <a:r>
              <a:rPr lang="ru-RU" sz="2400" dirty="0" err="1" smtClean="0"/>
              <a:t>реттеу</a:t>
            </a:r>
            <a:r>
              <a:rPr lang="ru-RU" sz="2400" dirty="0" smtClean="0"/>
              <a:t> </a:t>
            </a:r>
            <a:r>
              <a:rPr lang="ru-RU" sz="2400" dirty="0" err="1" smtClean="0"/>
              <a:t>механизмдері</a:t>
            </a:r>
            <a:r>
              <a:rPr lang="ru-RU" sz="2400" dirty="0" smtClean="0"/>
              <a:t> бар; </a:t>
            </a:r>
            <a:r>
              <a:rPr lang="ru-RU" sz="2400" dirty="0" err="1" smtClean="0"/>
              <a:t>бұл</a:t>
            </a:r>
            <a:r>
              <a:rPr lang="ru-RU" sz="2400" dirty="0" smtClean="0"/>
              <a:t> </a:t>
            </a:r>
            <a:r>
              <a:rPr lang="ru-RU" sz="2400" dirty="0" err="1" smtClean="0"/>
              <a:t>ферменттер</a:t>
            </a:r>
            <a:r>
              <a:rPr lang="ru-RU" sz="2400" dirty="0" smtClean="0"/>
              <a:t> </a:t>
            </a:r>
            <a:r>
              <a:rPr lang="ru-RU" sz="2400" dirty="0" err="1" smtClean="0"/>
              <a:t>жеке</a:t>
            </a:r>
            <a:r>
              <a:rPr lang="ru-RU" sz="2400" dirty="0" smtClean="0"/>
              <a:t> </a:t>
            </a:r>
            <a:r>
              <a:rPr lang="ru-RU" sz="2400" dirty="0" err="1" smtClean="0"/>
              <a:t>реттелу</a:t>
            </a:r>
            <a:r>
              <a:rPr lang="ru-RU" sz="2400" dirty="0" smtClean="0"/>
              <a:t> </a:t>
            </a:r>
            <a:r>
              <a:rPr lang="ru-RU" sz="2400" dirty="0" err="1" smtClean="0"/>
              <a:t>орындары</a:t>
            </a:r>
            <a:r>
              <a:rPr lang="ru-RU" sz="2400" dirty="0" smtClean="0"/>
              <a:t> </a:t>
            </a:r>
            <a:r>
              <a:rPr lang="ru-RU" sz="2400" dirty="0" err="1" smtClean="0"/>
              <a:t>болып</a:t>
            </a:r>
            <a:r>
              <a:rPr lang="ru-RU" sz="2400" dirty="0" smtClean="0"/>
              <a:t> </a:t>
            </a:r>
            <a:r>
              <a:rPr lang="ru-RU" sz="2400" dirty="0" err="1" smtClean="0"/>
              <a:t>табылады</a:t>
            </a:r>
            <a:r>
              <a:rPr lang="ru-RU" sz="2400" dirty="0" smtClean="0"/>
              <a:t>.</a:t>
            </a:r>
          </a:p>
          <a:p>
            <a:pPr indent="542925" algn="just"/>
            <a:r>
              <a:rPr lang="ru-RU" sz="2400" dirty="0" err="1" smtClean="0"/>
              <a:t>Оның</a:t>
            </a:r>
            <a:r>
              <a:rPr lang="ru-RU" sz="2400" dirty="0" smtClean="0"/>
              <a:t> </a:t>
            </a:r>
            <a:r>
              <a:rPr lang="ru-RU" sz="2400" dirty="0" err="1" smtClean="0"/>
              <a:t>үстіне</a:t>
            </a:r>
            <a:r>
              <a:rPr lang="ru-RU" sz="2400" dirty="0" smtClean="0"/>
              <a:t>, </a:t>
            </a:r>
            <a:r>
              <a:rPr lang="ru-RU" sz="2400" b="1" dirty="0" err="1" smtClean="0"/>
              <a:t>анаболикалық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және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катаболикалық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жолдар</a:t>
            </a:r>
            <a:r>
              <a:rPr lang="ru-RU" sz="2400" b="1" dirty="0" smtClean="0"/>
              <a:t> </a:t>
            </a:r>
            <a:r>
              <a:rPr lang="ru-RU" sz="2400" dirty="0" err="1" smtClean="0"/>
              <a:t>қайтымсыз</a:t>
            </a:r>
            <a:r>
              <a:rPr lang="ru-RU" sz="2400" dirty="0" smtClean="0"/>
              <a:t> </a:t>
            </a:r>
            <a:r>
              <a:rPr lang="ru-RU" sz="2400" dirty="0" err="1" smtClean="0"/>
              <a:t>болуы</a:t>
            </a:r>
            <a:r>
              <a:rPr lang="ru-RU" sz="2400" dirty="0" smtClean="0"/>
              <a:t> </a:t>
            </a:r>
            <a:r>
              <a:rPr lang="ru-RU" sz="2400" dirty="0" err="1" smtClean="0"/>
              <a:t>үшін</a:t>
            </a:r>
            <a:r>
              <a:rPr lang="ru-RU" sz="2400" dirty="0" smtClean="0"/>
              <a:t> </a:t>
            </a:r>
            <a:r>
              <a:rPr lang="ru-RU" sz="2400" dirty="0" err="1" smtClean="0"/>
              <a:t>әрбір</a:t>
            </a:r>
            <a:r>
              <a:rPr lang="ru-RU" sz="2400" dirty="0" smtClean="0"/>
              <a:t> </a:t>
            </a:r>
            <a:r>
              <a:rPr lang="ru-RU" sz="2400" dirty="0" err="1" smtClean="0"/>
              <a:t>бағыт</a:t>
            </a:r>
            <a:r>
              <a:rPr lang="ru-RU" sz="2400" dirty="0" smtClean="0"/>
              <a:t> </a:t>
            </a:r>
            <a:r>
              <a:rPr lang="ru-RU" sz="2400" dirty="0" err="1" smtClean="0"/>
              <a:t>үшін</a:t>
            </a:r>
            <a:r>
              <a:rPr lang="ru-RU" sz="2400" dirty="0" smtClean="0"/>
              <a:t> </a:t>
            </a:r>
            <a:r>
              <a:rPr lang="ru-RU" sz="2400" dirty="0" err="1" smtClean="0"/>
              <a:t>бірегей</a:t>
            </a:r>
            <a:r>
              <a:rPr lang="ru-RU" sz="2400" dirty="0" smtClean="0"/>
              <a:t> реакция </a:t>
            </a:r>
            <a:r>
              <a:rPr lang="ru-RU" sz="2400" dirty="0" err="1" smtClean="0"/>
              <a:t>реттілігі</a:t>
            </a:r>
            <a:r>
              <a:rPr lang="ru-RU" sz="2400" dirty="0" smtClean="0"/>
              <a:t> </a:t>
            </a:r>
            <a:r>
              <a:rPr lang="ru-RU" sz="2400" dirty="0" err="1" smtClean="0"/>
              <a:t>термодинамикалық</a:t>
            </a:r>
            <a:r>
              <a:rPr lang="ru-RU" sz="2400" dirty="0" smtClean="0"/>
              <a:t> </a:t>
            </a:r>
            <a:r>
              <a:rPr lang="ru-RU" sz="2400" dirty="0" err="1" smtClean="0"/>
              <a:t>жағынан</a:t>
            </a:r>
            <a:r>
              <a:rPr lang="ru-RU" sz="2400" dirty="0" smtClean="0"/>
              <a:t> </a:t>
            </a:r>
            <a:r>
              <a:rPr lang="ru-RU" sz="2400" dirty="0" err="1" smtClean="0"/>
              <a:t>өте</a:t>
            </a:r>
            <a:r>
              <a:rPr lang="ru-RU" sz="2400" dirty="0" smtClean="0"/>
              <a:t> </a:t>
            </a:r>
            <a:r>
              <a:rPr lang="ru-RU" sz="2400" dirty="0" err="1" smtClean="0"/>
              <a:t>қолайлы</a:t>
            </a:r>
            <a:r>
              <a:rPr lang="ru-RU" sz="2400" dirty="0" smtClean="0"/>
              <a:t>, </a:t>
            </a:r>
            <a:r>
              <a:rPr lang="ru-RU" sz="2400" dirty="0" err="1" smtClean="0"/>
              <a:t>басқаша</a:t>
            </a:r>
            <a:r>
              <a:rPr lang="ru-RU" sz="2400" dirty="0" smtClean="0"/>
              <a:t> </a:t>
            </a:r>
            <a:r>
              <a:rPr lang="ru-RU" sz="2400" dirty="0" err="1" smtClean="0"/>
              <a:t>айтқанда</a:t>
            </a:r>
            <a:r>
              <a:rPr lang="ru-RU" sz="2400" dirty="0" smtClean="0"/>
              <a:t>, </a:t>
            </a:r>
            <a:r>
              <a:rPr lang="ru-RU" sz="2400" dirty="0" err="1" smtClean="0"/>
              <a:t>оған</a:t>
            </a:r>
            <a:r>
              <a:rPr lang="ru-RU" sz="2400" dirty="0" smtClean="0"/>
              <a:t> </a:t>
            </a:r>
            <a:r>
              <a:rPr lang="ru-RU" sz="2400" dirty="0" err="1" smtClean="0"/>
              <a:t>кері</a:t>
            </a:r>
            <a:r>
              <a:rPr lang="ru-RU" sz="2400" dirty="0" smtClean="0"/>
              <a:t> реакция </a:t>
            </a:r>
            <a:r>
              <a:rPr lang="ru-RU" sz="2400" dirty="0" err="1" smtClean="0"/>
              <a:t>термодинамикалық</a:t>
            </a:r>
            <a:r>
              <a:rPr lang="ru-RU" sz="2400" dirty="0" smtClean="0"/>
              <a:t> </a:t>
            </a:r>
            <a:r>
              <a:rPr lang="ru-RU" sz="2400" dirty="0" err="1" smtClean="0"/>
              <a:t>жағынан</a:t>
            </a:r>
            <a:r>
              <a:rPr lang="ru-RU" sz="2400" dirty="0" smtClean="0"/>
              <a:t> </a:t>
            </a:r>
            <a:r>
              <a:rPr lang="ru-RU" sz="2400" dirty="0" err="1" smtClean="0"/>
              <a:t>қолайсыз</a:t>
            </a:r>
            <a:r>
              <a:rPr lang="ru-RU" sz="2400" dirty="0" smtClean="0"/>
              <a:t> </a:t>
            </a:r>
            <a:r>
              <a:rPr lang="ru-RU" sz="2400" dirty="0" err="1" smtClean="0"/>
              <a:t>ең</a:t>
            </a:r>
            <a:r>
              <a:rPr lang="ru-RU" sz="2400" dirty="0" smtClean="0"/>
              <a:t> </a:t>
            </a:r>
            <a:r>
              <a:rPr lang="ru-RU" sz="2400" dirty="0" err="1" smtClean="0"/>
              <a:t>болмағанда</a:t>
            </a:r>
            <a:r>
              <a:rPr lang="ru-RU" sz="2400" dirty="0" smtClean="0"/>
              <a:t> </a:t>
            </a:r>
            <a:r>
              <a:rPr lang="ru-RU" sz="2400" dirty="0" err="1" smtClean="0"/>
              <a:t>бір</a:t>
            </a:r>
            <a:r>
              <a:rPr lang="ru-RU" sz="2400" dirty="0" smtClean="0"/>
              <a:t> </a:t>
            </a:r>
            <a:r>
              <a:rPr lang="ru-RU" sz="2400" dirty="0" err="1" smtClean="0"/>
              <a:t>реакцияны</a:t>
            </a:r>
            <a:r>
              <a:rPr lang="ru-RU" sz="2400" dirty="0" smtClean="0"/>
              <a:t> </a:t>
            </a:r>
            <a:r>
              <a:rPr lang="ru-RU" sz="2400" dirty="0" err="1" smtClean="0"/>
              <a:t>қамтуы</a:t>
            </a:r>
            <a:r>
              <a:rPr lang="ru-RU" sz="2400" dirty="0" smtClean="0"/>
              <a:t> </a:t>
            </a:r>
            <a:r>
              <a:rPr lang="ru-RU" sz="2400" dirty="0" err="1" smtClean="0"/>
              <a:t>керек</a:t>
            </a:r>
            <a:r>
              <a:rPr lang="ru-RU" sz="2400" dirty="0" smtClean="0"/>
              <a:t>. </a:t>
            </a:r>
            <a:r>
              <a:rPr lang="ru-RU" sz="2400" dirty="0" err="1" smtClean="0"/>
              <a:t>Басқаша</a:t>
            </a:r>
            <a:r>
              <a:rPr lang="ru-RU" sz="2400" dirty="0" smtClean="0"/>
              <a:t>  </a:t>
            </a:r>
            <a:r>
              <a:rPr lang="ru-RU" sz="2400" dirty="0" err="1" smtClean="0"/>
              <a:t>айтқанда</a:t>
            </a:r>
            <a:r>
              <a:rPr lang="ru-RU" sz="2400" dirty="0" smtClean="0"/>
              <a:t>, </a:t>
            </a:r>
            <a:r>
              <a:rPr lang="ru-RU" sz="2400" dirty="0" err="1" smtClean="0"/>
              <a:t>оған</a:t>
            </a:r>
            <a:r>
              <a:rPr lang="ru-RU" sz="2400" dirty="0" smtClean="0"/>
              <a:t> </a:t>
            </a:r>
            <a:r>
              <a:rPr lang="ru-RU" sz="2400" dirty="0" err="1" smtClean="0"/>
              <a:t>кері</a:t>
            </a:r>
            <a:r>
              <a:rPr lang="ru-RU" sz="2400" dirty="0" smtClean="0"/>
              <a:t> реакция </a:t>
            </a:r>
            <a:r>
              <a:rPr lang="ru-RU" sz="2400" dirty="0" err="1" smtClean="0"/>
              <a:t>термодинамикалық</a:t>
            </a:r>
            <a:r>
              <a:rPr lang="ru-RU" sz="2400" dirty="0" smtClean="0"/>
              <a:t> </a:t>
            </a:r>
            <a:r>
              <a:rPr lang="ru-RU" sz="2400" dirty="0" err="1" smtClean="0"/>
              <a:t>жағынан</a:t>
            </a:r>
            <a:r>
              <a:rPr lang="ru-RU" sz="2400" dirty="0" smtClean="0"/>
              <a:t> </a:t>
            </a:r>
            <a:r>
              <a:rPr lang="ru-RU" sz="2400" dirty="0" err="1" smtClean="0"/>
              <a:t>қолайсыз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65657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9574" y="401241"/>
            <a:ext cx="1140142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/>
            <a:r>
              <a:rPr lang="ru-RU" sz="2400" dirty="0" err="1" smtClean="0"/>
              <a:t>Катаболикалық</a:t>
            </a:r>
            <a:r>
              <a:rPr lang="ru-RU" sz="2400" dirty="0" smtClean="0"/>
              <a:t> </a:t>
            </a:r>
            <a:r>
              <a:rPr lang="ru-RU" sz="2400" dirty="0" err="1" smtClean="0"/>
              <a:t>және</a:t>
            </a:r>
            <a:r>
              <a:rPr lang="ru-RU" sz="2400" dirty="0" smtClean="0"/>
              <a:t> </a:t>
            </a:r>
            <a:r>
              <a:rPr lang="ru-RU" sz="2400" dirty="0" err="1" smtClean="0"/>
              <a:t>анаболикалық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процестердің</a:t>
            </a:r>
            <a:r>
              <a:rPr lang="ru-RU" sz="2400" dirty="0" smtClean="0"/>
              <a:t> </a:t>
            </a:r>
            <a:r>
              <a:rPr lang="ru-RU" sz="2400" dirty="0" err="1" smtClean="0"/>
              <a:t>реттелуінің</a:t>
            </a:r>
            <a:r>
              <a:rPr lang="ru-RU" sz="2400" dirty="0" smtClean="0"/>
              <a:t> </a:t>
            </a:r>
            <a:r>
              <a:rPr lang="ru-RU" sz="2400" dirty="0" err="1" smtClean="0"/>
              <a:t>тәуелсіздігі</a:t>
            </a:r>
            <a:r>
              <a:rPr lang="ru-RU" sz="2400" dirty="0" smtClean="0"/>
              <a:t>, </a:t>
            </a:r>
            <a:r>
              <a:rPr lang="ru-RU" sz="2400" dirty="0" err="1" smtClean="0"/>
              <a:t>әдетте</a:t>
            </a:r>
            <a:r>
              <a:rPr lang="ru-RU" sz="2400" dirty="0" smtClean="0"/>
              <a:t>, </a:t>
            </a:r>
            <a:r>
              <a:rPr lang="ru-RU" sz="2400" dirty="0" err="1" smtClean="0"/>
              <a:t>жасушаның</a:t>
            </a:r>
            <a:r>
              <a:rPr lang="ru-RU" sz="2400" dirty="0" smtClean="0"/>
              <a:t> </a:t>
            </a:r>
            <a:r>
              <a:rPr lang="ru-RU" sz="2400" dirty="0" err="1" smtClean="0"/>
              <a:t>әртүрлі</a:t>
            </a:r>
            <a:r>
              <a:rPr lang="ru-RU" sz="2400" dirty="0" smtClean="0"/>
              <a:t> </a:t>
            </a:r>
            <a:r>
              <a:rPr lang="ru-RU" sz="2400" dirty="0" err="1" smtClean="0"/>
              <a:t>бөліктерінде</a:t>
            </a:r>
            <a:r>
              <a:rPr lang="ru-RU" sz="2400" dirty="0" smtClean="0"/>
              <a:t> </a:t>
            </a:r>
            <a:r>
              <a:rPr lang="ru-RU" sz="2400" dirty="0" err="1" smtClean="0"/>
              <a:t>жұптасқан</a:t>
            </a:r>
            <a:r>
              <a:rPr lang="ru-RU" sz="2400" dirty="0" smtClean="0"/>
              <a:t> </a:t>
            </a:r>
            <a:r>
              <a:rPr lang="ru-RU" sz="2400" dirty="0" err="1" smtClean="0"/>
              <a:t>катаболикалық</a:t>
            </a:r>
            <a:r>
              <a:rPr lang="ru-RU" sz="2400" dirty="0" smtClean="0"/>
              <a:t> </a:t>
            </a:r>
            <a:r>
              <a:rPr lang="ru-RU" sz="2400" dirty="0" err="1" smtClean="0"/>
              <a:t>және</a:t>
            </a:r>
            <a:r>
              <a:rPr lang="ru-RU" sz="2400" dirty="0" smtClean="0"/>
              <a:t> </a:t>
            </a:r>
            <a:r>
              <a:rPr lang="ru-RU" sz="2400" dirty="0" err="1" smtClean="0"/>
              <a:t>анаболикалық</a:t>
            </a:r>
            <a:r>
              <a:rPr lang="ru-RU" sz="2400" dirty="0" smtClean="0"/>
              <a:t> </a:t>
            </a:r>
            <a:r>
              <a:rPr lang="ru-RU" sz="2400" dirty="0" err="1" smtClean="0"/>
              <a:t>жолдар</a:t>
            </a:r>
            <a:r>
              <a:rPr lang="ru-RU" sz="2400" dirty="0" smtClean="0"/>
              <a:t> </a:t>
            </a:r>
            <a:r>
              <a:rPr lang="ru-RU" sz="2400" dirty="0" err="1" smtClean="0"/>
              <a:t>пайда</a:t>
            </a:r>
            <a:r>
              <a:rPr lang="ru-RU" sz="2400" dirty="0" smtClean="0"/>
              <a:t> </a:t>
            </a:r>
            <a:r>
              <a:rPr lang="ru-RU" sz="2400" dirty="0" err="1" smtClean="0"/>
              <a:t>болуымен</a:t>
            </a:r>
            <a:r>
              <a:rPr lang="ru-RU" sz="2400" dirty="0" smtClean="0"/>
              <a:t> </a:t>
            </a:r>
            <a:r>
              <a:rPr lang="ru-RU" sz="2400" dirty="0" err="1" smtClean="0"/>
              <a:t>күшейтіледі</a:t>
            </a:r>
            <a:r>
              <a:rPr lang="ru-RU" sz="2400" dirty="0" smtClean="0"/>
              <a:t>. </a:t>
            </a:r>
            <a:r>
              <a:rPr lang="ru-RU" sz="2400" dirty="0" err="1" smtClean="0"/>
              <a:t>Мысалы</a:t>
            </a:r>
            <a:r>
              <a:rPr lang="ru-RU" sz="2400" dirty="0" smtClean="0"/>
              <a:t>, </a:t>
            </a:r>
            <a:r>
              <a:rPr lang="ru-RU" sz="2400" b="1" dirty="0" smtClean="0">
                <a:solidFill>
                  <a:srgbClr val="FF0000"/>
                </a:solidFill>
              </a:rPr>
              <a:t>май </a:t>
            </a:r>
            <a:r>
              <a:rPr lang="ru-RU" sz="2400" b="1" dirty="0" err="1" smtClean="0">
                <a:solidFill>
                  <a:srgbClr val="FF0000"/>
                </a:solidFill>
              </a:rPr>
              <a:t>қышқылының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катаболизмі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митохондрияда</a:t>
            </a:r>
            <a:r>
              <a:rPr lang="ru-RU" sz="2400" b="1" dirty="0" smtClean="0">
                <a:solidFill>
                  <a:srgbClr val="FF0000"/>
                </a:solidFill>
              </a:rPr>
              <a:t>, ал синтез </a:t>
            </a:r>
            <a:r>
              <a:rPr lang="ru-RU" sz="2400" b="1" dirty="0" err="1" smtClean="0">
                <a:solidFill>
                  <a:srgbClr val="FF0000"/>
                </a:solidFill>
              </a:rPr>
              <a:t>цитоплазмада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жүреді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</a:p>
          <a:p>
            <a:pPr indent="542925" algn="just"/>
            <a:r>
              <a:rPr lang="ru-RU" sz="2400" dirty="0" err="1" smtClean="0"/>
              <a:t>Аралық</a:t>
            </a:r>
            <a:r>
              <a:rPr lang="ru-RU" sz="2400" dirty="0" smtClean="0"/>
              <a:t> </a:t>
            </a:r>
            <a:r>
              <a:rPr lang="ru-RU" sz="2400" dirty="0" err="1" smtClean="0"/>
              <a:t>метаболиттердің</a:t>
            </a:r>
            <a:r>
              <a:rPr lang="ru-RU" sz="2400" dirty="0" smtClean="0"/>
              <a:t>, </a:t>
            </a:r>
            <a:r>
              <a:rPr lang="ru-RU" sz="2400" dirty="0" err="1" smtClean="0"/>
              <a:t>ферменттердің</a:t>
            </a:r>
            <a:r>
              <a:rPr lang="ru-RU" sz="2400" dirty="0" smtClean="0"/>
              <a:t> </a:t>
            </a:r>
            <a:r>
              <a:rPr lang="ru-RU" sz="2400" dirty="0" err="1" smtClean="0"/>
              <a:t>және</a:t>
            </a:r>
            <a:r>
              <a:rPr lang="ru-RU" sz="2400" dirty="0" smtClean="0"/>
              <a:t> </a:t>
            </a:r>
            <a:r>
              <a:rPr lang="ru-RU" sz="2400" dirty="0" err="1" smtClean="0"/>
              <a:t>реттегіштердің</a:t>
            </a:r>
            <a:r>
              <a:rPr lang="ru-RU" sz="2400" dirty="0" smtClean="0"/>
              <a:t> </a:t>
            </a:r>
            <a:r>
              <a:rPr lang="ru-RU" sz="2400" dirty="0" err="1" smtClean="0"/>
              <a:t>концентрациясы</a:t>
            </a:r>
            <a:r>
              <a:rPr lang="ru-RU" sz="2400" dirty="0" smtClean="0"/>
              <a:t> </a:t>
            </a:r>
            <a:r>
              <a:rPr lang="ru-RU" sz="2400" dirty="0" err="1" smtClean="0"/>
              <a:t>жасушаның</a:t>
            </a:r>
            <a:r>
              <a:rPr lang="ru-RU" sz="2400" dirty="0" smtClean="0"/>
              <a:t> </a:t>
            </a:r>
            <a:r>
              <a:rPr lang="ru-RU" sz="2400" dirty="0" err="1" smtClean="0"/>
              <a:t>әртүрлі</a:t>
            </a:r>
            <a:r>
              <a:rPr lang="ru-RU" sz="2400" dirty="0" smtClean="0"/>
              <a:t> </a:t>
            </a:r>
            <a:r>
              <a:rPr lang="ru-RU" sz="2400" dirty="0" err="1" smtClean="0"/>
              <a:t>бөліктерінде</a:t>
            </a:r>
            <a:r>
              <a:rPr lang="ru-RU" sz="2400" dirty="0" smtClean="0"/>
              <a:t> </a:t>
            </a:r>
            <a:r>
              <a:rPr lang="ru-RU" sz="2400" dirty="0" err="1" smtClean="0"/>
              <a:t>әртүрлі</a:t>
            </a:r>
            <a:r>
              <a:rPr lang="ru-RU" sz="2400" dirty="0" smtClean="0"/>
              <a:t> </a:t>
            </a:r>
            <a:r>
              <a:rPr lang="ru-RU" sz="2400" dirty="0" err="1" smtClean="0"/>
              <a:t>деңгейде</a:t>
            </a:r>
            <a:r>
              <a:rPr lang="ru-RU" sz="2400" dirty="0" smtClean="0"/>
              <a:t> </a:t>
            </a:r>
            <a:r>
              <a:rPr lang="ru-RU" sz="2400" dirty="0" err="1" smtClean="0"/>
              <a:t>сақталуы</a:t>
            </a:r>
            <a:r>
              <a:rPr lang="ru-RU" sz="2400" dirty="0" smtClean="0"/>
              <a:t> </a:t>
            </a:r>
            <a:r>
              <a:rPr lang="ru-RU" sz="2400" dirty="0" err="1" smtClean="0"/>
              <a:t>мүмкін</a:t>
            </a:r>
            <a:r>
              <a:rPr lang="ru-RU" sz="2400" dirty="0" smtClean="0"/>
              <a:t>. </a:t>
            </a:r>
          </a:p>
          <a:p>
            <a:pPr indent="542925" algn="just"/>
            <a:r>
              <a:rPr lang="ru-RU" sz="2400" b="1" dirty="0" smtClean="0">
                <a:solidFill>
                  <a:srgbClr val="FF0000"/>
                </a:solidFill>
              </a:rPr>
              <a:t>Метаболизм </a:t>
            </a:r>
            <a:r>
              <a:rPr lang="ru-RU" sz="2400" b="1" dirty="0" err="1" smtClean="0">
                <a:solidFill>
                  <a:srgbClr val="FF0000"/>
                </a:solidFill>
              </a:rPr>
              <a:t>жолдары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субстрат </a:t>
            </a:r>
            <a:r>
              <a:rPr lang="ru-RU" sz="2400" b="1" dirty="0" err="1" smtClean="0"/>
              <a:t>концентрациясы</a:t>
            </a:r>
            <a:r>
              <a:rPr lang="ru-RU" sz="2400" b="1" dirty="0" smtClean="0"/>
              <a:t> </a:t>
            </a:r>
            <a:r>
              <a:rPr lang="ru-RU" sz="2400" dirty="0" err="1" smtClean="0"/>
              <a:t>арқылы</a:t>
            </a:r>
            <a:r>
              <a:rPr lang="ru-RU" sz="2400" dirty="0" smtClean="0"/>
              <a:t> </a:t>
            </a:r>
            <a:r>
              <a:rPr lang="ru-RU" sz="2400" dirty="0" err="1" smtClean="0"/>
              <a:t>кинетикалық</a:t>
            </a:r>
            <a:r>
              <a:rPr lang="ru-RU" sz="2400" dirty="0" smtClean="0"/>
              <a:t> </a:t>
            </a:r>
            <a:r>
              <a:rPr lang="ru-RU" sz="2400" dirty="0" err="1" smtClean="0"/>
              <a:t>бақыланатындықтан</a:t>
            </a:r>
            <a:r>
              <a:rPr lang="ru-RU" sz="2400" dirty="0" smtClean="0"/>
              <a:t>, анаболизм мен </a:t>
            </a:r>
            <a:r>
              <a:rPr lang="ru-RU" sz="2400" dirty="0" err="1" smtClean="0"/>
              <a:t>катаболизмнің</a:t>
            </a:r>
            <a:r>
              <a:rPr lang="ru-RU" sz="2400" dirty="0" smtClean="0"/>
              <a:t> </a:t>
            </a:r>
            <a:r>
              <a:rPr lang="ru-RU" sz="2400" dirty="0" err="1" smtClean="0"/>
              <a:t>жеке</a:t>
            </a:r>
            <a:r>
              <a:rPr lang="ru-RU" sz="2400" dirty="0" smtClean="0"/>
              <a:t> </a:t>
            </a:r>
            <a:r>
              <a:rPr lang="ru-RU" sz="2400" dirty="0" err="1" smtClean="0"/>
              <a:t>аралық</a:t>
            </a:r>
            <a:r>
              <a:rPr lang="ru-RU" sz="2400" dirty="0" smtClean="0"/>
              <a:t> </a:t>
            </a:r>
            <a:r>
              <a:rPr lang="ru-RU" sz="2400" dirty="0" err="1" smtClean="0"/>
              <a:t>өнімдері</a:t>
            </a:r>
            <a:r>
              <a:rPr lang="ru-RU" sz="2400" dirty="0" smtClean="0"/>
              <a:t> де метаболизм </a:t>
            </a:r>
            <a:r>
              <a:rPr lang="ru-RU" sz="2400" dirty="0" err="1" smtClean="0"/>
              <a:t>процестерінің</a:t>
            </a:r>
            <a:r>
              <a:rPr lang="ru-RU" sz="2400" dirty="0" smtClean="0"/>
              <a:t> </a:t>
            </a:r>
            <a:r>
              <a:rPr lang="ru-RU" sz="2400" dirty="0" err="1" smtClean="0"/>
              <a:t>жылдамдығын</a:t>
            </a:r>
            <a:r>
              <a:rPr lang="ru-RU" sz="2400" dirty="0" smtClean="0"/>
              <a:t> </a:t>
            </a:r>
            <a:r>
              <a:rPr lang="ru-RU" sz="2400" dirty="0" err="1" smtClean="0"/>
              <a:t>бақылайды</a:t>
            </a:r>
            <a:r>
              <a:rPr lang="ru-RU" sz="2400" dirty="0" smtClean="0"/>
              <a:t>.</a:t>
            </a:r>
          </a:p>
          <a:p>
            <a:pPr indent="542925" algn="just"/>
            <a:r>
              <a:rPr lang="ru-RU" sz="2400" dirty="0" err="1" smtClean="0"/>
              <a:t>Осындай</a:t>
            </a:r>
            <a:r>
              <a:rPr lang="ru-RU" sz="2400" dirty="0" smtClean="0"/>
              <a:t>  </a:t>
            </a:r>
            <a:r>
              <a:rPr lang="ru-RU" sz="2400" dirty="0" err="1" smtClean="0"/>
              <a:t>анаболикалық</a:t>
            </a:r>
            <a:r>
              <a:rPr lang="ru-RU" sz="2400" dirty="0" smtClean="0"/>
              <a:t> </a:t>
            </a:r>
            <a:r>
              <a:rPr lang="ru-RU" sz="2400" dirty="0" err="1" smtClean="0"/>
              <a:t>және</a:t>
            </a:r>
            <a:r>
              <a:rPr lang="ru-RU" sz="2400" dirty="0" smtClean="0"/>
              <a:t> </a:t>
            </a:r>
            <a:r>
              <a:rPr lang="ru-RU" sz="2400" dirty="0" err="1" smtClean="0"/>
              <a:t>катаболикалық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процестердің</a:t>
            </a:r>
            <a:r>
              <a:rPr lang="ru-RU" sz="2400" dirty="0" smtClean="0"/>
              <a:t> </a:t>
            </a:r>
            <a:r>
              <a:rPr lang="ru-RU" sz="2400" dirty="0" err="1" smtClean="0"/>
              <a:t>механизмдеріне</a:t>
            </a:r>
            <a:r>
              <a:rPr lang="ru-RU" sz="2400" dirty="0" smtClean="0"/>
              <a:t> </a:t>
            </a:r>
            <a:r>
              <a:rPr lang="ru-RU" sz="2400" dirty="0" err="1" smtClean="0"/>
              <a:t>ерекше</a:t>
            </a:r>
            <a:r>
              <a:rPr lang="ru-RU" sz="2400" dirty="0" smtClean="0"/>
              <a:t> </a:t>
            </a:r>
            <a:r>
              <a:rPr lang="ru-RU" sz="2400" dirty="0" err="1" smtClean="0"/>
              <a:t>назар</a:t>
            </a:r>
            <a:r>
              <a:rPr lang="ru-RU" sz="2400" dirty="0" smtClean="0"/>
              <a:t> </a:t>
            </a:r>
            <a:r>
              <a:rPr lang="ru-RU" sz="2400" dirty="0" err="1" smtClean="0"/>
              <a:t>аударылады</a:t>
            </a:r>
            <a:r>
              <a:rPr lang="ru-RU" sz="2400" dirty="0" smtClean="0"/>
              <a:t>. </a:t>
            </a:r>
            <a:r>
              <a:rPr lang="ru-RU" sz="2400" dirty="0" err="1" smtClean="0"/>
              <a:t>Зат</a:t>
            </a:r>
            <a:r>
              <a:rPr lang="ru-RU" sz="2400" dirty="0" smtClean="0"/>
              <a:t> </a:t>
            </a:r>
            <a:r>
              <a:rPr lang="ru-RU" sz="2400" dirty="0" err="1" smtClean="0"/>
              <a:t>алмасу</a:t>
            </a:r>
            <a:r>
              <a:rPr lang="ru-RU" sz="2400" dirty="0" smtClean="0"/>
              <a:t> </a:t>
            </a:r>
            <a:r>
              <a:rPr lang="ru-RU" sz="2400" dirty="0" err="1" smtClean="0"/>
              <a:t>жолдары</a:t>
            </a:r>
            <a:r>
              <a:rPr lang="ru-RU" sz="2400" dirty="0" smtClean="0"/>
              <a:t> </a:t>
            </a:r>
            <a:r>
              <a:rPr lang="ru-RU" sz="2400" dirty="0" err="1" smtClean="0"/>
              <a:t>жасуша</a:t>
            </a:r>
            <a:r>
              <a:rPr lang="ru-RU" sz="2400" dirty="0" smtClean="0"/>
              <a:t> </a:t>
            </a:r>
            <a:r>
              <a:rPr lang="ru-RU" sz="2400" dirty="0" err="1" smtClean="0"/>
              <a:t>ішілік</a:t>
            </a:r>
            <a:r>
              <a:rPr lang="ru-RU" sz="2400" dirty="0" smtClean="0"/>
              <a:t> </a:t>
            </a:r>
            <a:r>
              <a:rPr lang="ru-RU" sz="2400" dirty="0" err="1" smtClean="0"/>
              <a:t>және</a:t>
            </a:r>
            <a:r>
              <a:rPr lang="ru-RU" sz="2400" dirty="0" smtClean="0"/>
              <a:t> </a:t>
            </a:r>
            <a:r>
              <a:rPr lang="ru-RU" sz="2400" dirty="0" err="1" smtClean="0"/>
              <a:t>жасушадан</a:t>
            </a:r>
            <a:r>
              <a:rPr lang="ru-RU" sz="2400" dirty="0" smtClean="0"/>
              <a:t> </a:t>
            </a:r>
            <a:r>
              <a:rPr lang="ru-RU" sz="2400" dirty="0" err="1" smtClean="0"/>
              <a:t>тыс</a:t>
            </a:r>
            <a:r>
              <a:rPr lang="ru-RU" sz="2400" dirty="0" smtClean="0"/>
              <a:t> </a:t>
            </a:r>
            <a:r>
              <a:rPr lang="ru-RU" sz="2400" dirty="0" err="1" smtClean="0"/>
              <a:t>бірнеше</a:t>
            </a:r>
            <a:r>
              <a:rPr lang="ru-RU" sz="2400" dirty="0" smtClean="0"/>
              <a:t> </a:t>
            </a:r>
            <a:r>
              <a:rPr lang="ru-RU" sz="2400" dirty="0" err="1" smtClean="0"/>
              <a:t>деңгейде</a:t>
            </a:r>
            <a:r>
              <a:rPr lang="ru-RU" sz="2400" dirty="0" smtClean="0"/>
              <a:t> </a:t>
            </a:r>
            <a:r>
              <a:rPr lang="ru-RU" sz="2400" dirty="0" err="1" smtClean="0"/>
              <a:t>реттеледі</a:t>
            </a:r>
            <a:r>
              <a:rPr lang="ru-RU" sz="2400" dirty="0" smtClean="0"/>
              <a:t>. </a:t>
            </a:r>
            <a:r>
              <a:rPr lang="ru-RU" sz="2400" dirty="0" err="1" smtClean="0"/>
              <a:t>метаболикалық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процестер</a:t>
            </a:r>
            <a:r>
              <a:rPr lang="ru-RU" sz="2400" dirty="0" smtClean="0"/>
              <a:t> </a:t>
            </a:r>
            <a:r>
              <a:rPr lang="ru-RU" sz="2400" b="1" dirty="0" smtClean="0"/>
              <a:t>аса </a:t>
            </a:r>
            <a:r>
              <a:rPr lang="ru-RU" sz="2400" b="1" dirty="0" err="1" smtClean="0"/>
              <a:t>жылдам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субстраттың</a:t>
            </a:r>
            <a:r>
              <a:rPr lang="ru-RU" sz="2400" b="1" dirty="0" smtClean="0"/>
              <a:t> </a:t>
            </a:r>
            <a:r>
              <a:rPr lang="ru-RU" sz="2400" dirty="0" err="1" smtClean="0"/>
              <a:t>болуына</a:t>
            </a:r>
            <a:r>
              <a:rPr lang="ru-RU" sz="2400" dirty="0" smtClean="0"/>
              <a:t> </a:t>
            </a:r>
            <a:r>
              <a:rPr lang="ru-RU" sz="2400" dirty="0" err="1" smtClean="0"/>
              <a:t>әсерленеді</a:t>
            </a:r>
            <a:r>
              <a:rPr lang="ru-RU" sz="2400" dirty="0" smtClean="0"/>
              <a:t>.</a:t>
            </a:r>
          </a:p>
          <a:p>
            <a:pPr indent="542925" algn="just"/>
            <a:r>
              <a:rPr lang="ru-RU" sz="2400" dirty="0" err="1" smtClean="0"/>
              <a:t>Жалпы</a:t>
            </a:r>
            <a:r>
              <a:rPr lang="ru-RU" sz="2400" dirty="0" smtClean="0"/>
              <a:t>, </a:t>
            </a:r>
            <a:r>
              <a:rPr lang="ru-RU" sz="2400" dirty="0" err="1" smtClean="0"/>
              <a:t>жасушаішілік</a:t>
            </a:r>
            <a:r>
              <a:rPr lang="ru-RU" sz="2400" dirty="0" smtClean="0"/>
              <a:t> субстрат </a:t>
            </a:r>
            <a:r>
              <a:rPr lang="ru-RU" sz="2400" dirty="0" err="1" smtClean="0"/>
              <a:t>концентрациясы</a:t>
            </a:r>
            <a:r>
              <a:rPr lang="ru-RU" sz="2400" dirty="0" smtClean="0"/>
              <a:t> К</a:t>
            </a:r>
            <a:r>
              <a:rPr lang="ru-RU" sz="2400" baseline="-25000" dirty="0" smtClean="0"/>
              <a:t>М</a:t>
            </a:r>
            <a:r>
              <a:rPr lang="ru-RU" sz="2400" dirty="0" smtClean="0"/>
              <a:t>-</a:t>
            </a:r>
            <a:r>
              <a:rPr lang="ru-RU" sz="2400" dirty="0" err="1" smtClean="0"/>
              <a:t>ден</a:t>
            </a:r>
            <a:r>
              <a:rPr lang="ru-RU" sz="2400" dirty="0" smtClean="0"/>
              <a:t> аз; ал реакция </a:t>
            </a:r>
            <a:r>
              <a:rPr lang="ru-RU" sz="2400" dirty="0" err="1" smtClean="0"/>
              <a:t>жылдамдығы</a:t>
            </a:r>
            <a:r>
              <a:rPr lang="ru-RU" sz="2400" dirty="0" smtClean="0"/>
              <a:t> субстрат </a:t>
            </a:r>
            <a:r>
              <a:rPr lang="ru-RU" sz="2400" dirty="0" err="1" smtClean="0"/>
              <a:t>концентрациясымен</a:t>
            </a:r>
            <a:r>
              <a:rPr lang="ru-RU" sz="2400" dirty="0" smtClean="0"/>
              <a:t> </a:t>
            </a:r>
            <a:r>
              <a:rPr lang="ru-RU" sz="2400" dirty="0" err="1" smtClean="0"/>
              <a:t>анықталады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24183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2425" y="254764"/>
            <a:ext cx="113919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/>
            <a:r>
              <a:rPr lang="ru-RU" sz="2300" dirty="0" smtClean="0"/>
              <a:t>Метаболизм </a:t>
            </a:r>
            <a:r>
              <a:rPr lang="ru-RU" sz="2300" dirty="0" err="1" smtClean="0"/>
              <a:t>процестерінің</a:t>
            </a:r>
            <a:r>
              <a:rPr lang="ru-RU" sz="2300" dirty="0" smtClean="0"/>
              <a:t> </a:t>
            </a:r>
            <a:r>
              <a:rPr lang="ru-RU" sz="2300" dirty="0" err="1" smtClean="0"/>
              <a:t>жылдамдығын</a:t>
            </a:r>
            <a:r>
              <a:rPr lang="ru-RU" sz="2300" dirty="0" smtClean="0"/>
              <a:t> </a:t>
            </a:r>
            <a:r>
              <a:rPr lang="ru-RU" sz="2300" dirty="0" err="1" smtClean="0"/>
              <a:t>жасушаішілік</a:t>
            </a:r>
            <a:r>
              <a:rPr lang="ru-RU" sz="2300" dirty="0" smtClean="0"/>
              <a:t> </a:t>
            </a:r>
            <a:r>
              <a:rPr lang="ru-RU" sz="2300" dirty="0" err="1" smtClean="0"/>
              <a:t>бақылаудың</a:t>
            </a:r>
            <a:r>
              <a:rPr lang="ru-RU" sz="2300" dirty="0" smtClean="0"/>
              <a:t> </a:t>
            </a:r>
            <a:r>
              <a:rPr lang="ru-RU" sz="2300" dirty="0" err="1" smtClean="0"/>
              <a:t>екінші</a:t>
            </a:r>
            <a:r>
              <a:rPr lang="ru-RU" sz="2300" dirty="0" smtClean="0"/>
              <a:t> </a:t>
            </a:r>
            <a:r>
              <a:rPr lang="ru-RU" sz="2300" dirty="0" err="1" smtClean="0"/>
              <a:t>жолы</a:t>
            </a:r>
            <a:r>
              <a:rPr lang="ru-RU" sz="2300" dirty="0" smtClean="0"/>
              <a:t> </a:t>
            </a:r>
            <a:r>
              <a:rPr lang="ru-RU" sz="2300" b="1" dirty="0" err="1" smtClean="0"/>
              <a:t>метаболикалық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аралық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заттың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немесе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коферменттің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аллостериялық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реттелуімен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байланысты</a:t>
            </a:r>
            <a:r>
              <a:rPr lang="ru-RU" sz="2300" dirty="0" smtClean="0"/>
              <a:t>. </a:t>
            </a:r>
            <a:r>
              <a:rPr lang="ru-RU" sz="2300" dirty="0" err="1" smtClean="0"/>
              <a:t>Мысалы</a:t>
            </a:r>
            <a:r>
              <a:rPr lang="ru-RU" sz="2300" dirty="0" smtClean="0"/>
              <a:t>, </a:t>
            </a:r>
            <a:r>
              <a:rPr lang="ru-RU" sz="2300" b="1" dirty="0" smtClean="0">
                <a:solidFill>
                  <a:srgbClr val="FF0000"/>
                </a:solidFill>
              </a:rPr>
              <a:t>амин </a:t>
            </a:r>
            <a:r>
              <a:rPr lang="ru-RU" sz="2300" b="1" dirty="0" err="1" smtClean="0">
                <a:solidFill>
                  <a:srgbClr val="FF0000"/>
                </a:solidFill>
              </a:rPr>
              <a:t>қышқылы</a:t>
            </a:r>
            <a:r>
              <a:rPr lang="ru-RU" sz="2300" b="1" dirty="0" smtClean="0">
                <a:solidFill>
                  <a:srgbClr val="FF0000"/>
                </a:solidFill>
              </a:rPr>
              <a:t> </a:t>
            </a:r>
            <a:r>
              <a:rPr lang="ru-RU" sz="2300" b="1" dirty="0" err="1" smtClean="0">
                <a:solidFill>
                  <a:srgbClr val="FF0000"/>
                </a:solidFill>
              </a:rPr>
              <a:t>немесе</a:t>
            </a:r>
            <a:r>
              <a:rPr lang="ru-RU" sz="2300" b="1" dirty="0" smtClean="0">
                <a:solidFill>
                  <a:srgbClr val="FF0000"/>
                </a:solidFill>
              </a:rPr>
              <a:t> АТФ</a:t>
            </a:r>
            <a:r>
              <a:rPr lang="ru-RU" sz="2300" dirty="0" smtClean="0"/>
              <a:t>, </a:t>
            </a:r>
            <a:r>
              <a:rPr lang="ru-RU" sz="2300" dirty="0" err="1" smtClean="0"/>
              <a:t>олар</a:t>
            </a:r>
            <a:r>
              <a:rPr lang="ru-RU" sz="2300" dirty="0" smtClean="0"/>
              <a:t> </a:t>
            </a:r>
            <a:r>
              <a:rPr lang="ru-RU" sz="2300" dirty="0" err="1" smtClean="0"/>
              <a:t>жасушадағы</a:t>
            </a:r>
            <a:r>
              <a:rPr lang="ru-RU" sz="2300" dirty="0" smtClean="0"/>
              <a:t> </a:t>
            </a:r>
            <a:r>
              <a:rPr lang="ru-RU" sz="2300" dirty="0" err="1" smtClean="0"/>
              <a:t>метаболизмнің</a:t>
            </a:r>
            <a:r>
              <a:rPr lang="ru-RU" sz="2300" dirty="0" smtClean="0"/>
              <a:t> </a:t>
            </a:r>
            <a:r>
              <a:rPr lang="ru-RU" sz="2300" dirty="0" err="1" smtClean="0"/>
              <a:t>күйін</a:t>
            </a:r>
            <a:r>
              <a:rPr lang="ru-RU" sz="2300" dirty="0" smtClean="0"/>
              <a:t> </a:t>
            </a:r>
            <a:r>
              <a:rPr lang="ru-RU" sz="2300" dirty="0" err="1" smtClean="0"/>
              <a:t>көрсетеді</a:t>
            </a:r>
            <a:r>
              <a:rPr lang="ru-RU" sz="2300" dirty="0" smtClean="0"/>
              <a:t>.</a:t>
            </a:r>
          </a:p>
          <a:p>
            <a:pPr indent="542925" algn="just"/>
            <a:r>
              <a:rPr lang="ru-RU" sz="2300" b="1" dirty="0" err="1" smtClean="0">
                <a:solidFill>
                  <a:srgbClr val="FF0000"/>
                </a:solidFill>
              </a:rPr>
              <a:t>Аллостериялық</a:t>
            </a:r>
            <a:r>
              <a:rPr lang="ru-RU" sz="2300" b="1" dirty="0" smtClean="0">
                <a:solidFill>
                  <a:srgbClr val="FF0000"/>
                </a:solidFill>
              </a:rPr>
              <a:t> </a:t>
            </a:r>
            <a:r>
              <a:rPr lang="ru-RU" sz="2300" b="1" dirty="0" err="1" smtClean="0">
                <a:solidFill>
                  <a:srgbClr val="FF0000"/>
                </a:solidFill>
              </a:rPr>
              <a:t>реттеу</a:t>
            </a:r>
            <a:r>
              <a:rPr lang="ru-RU" sz="2300" b="1" dirty="0" smtClean="0">
                <a:solidFill>
                  <a:srgbClr val="FF0000"/>
                </a:solidFill>
              </a:rPr>
              <a:t> </a:t>
            </a:r>
            <a:r>
              <a:rPr lang="ru-RU" sz="2300" dirty="0" smtClean="0"/>
              <a:t>- (алло </a:t>
            </a:r>
            <a:r>
              <a:rPr lang="ru-RU" sz="2300" dirty="0" err="1" smtClean="0"/>
              <a:t>және</a:t>
            </a:r>
            <a:r>
              <a:rPr lang="ru-RU" sz="2300" dirty="0" smtClean="0"/>
              <a:t> грек </a:t>
            </a:r>
            <a:r>
              <a:rPr lang="ru-RU" sz="2300" dirty="0" err="1" smtClean="0"/>
              <a:t>тілінен</a:t>
            </a:r>
            <a:r>
              <a:rPr lang="ru-RU" sz="2300" dirty="0" smtClean="0"/>
              <a:t> стерео – </a:t>
            </a:r>
            <a:r>
              <a:rPr lang="ru-RU" sz="2300" dirty="0" err="1" smtClean="0"/>
              <a:t>кеңістік</a:t>
            </a:r>
            <a:r>
              <a:rPr lang="ru-RU" sz="2300" dirty="0" smtClean="0"/>
              <a:t>), </a:t>
            </a:r>
            <a:r>
              <a:rPr lang="ru-RU" sz="2300" dirty="0" err="1" smtClean="0"/>
              <a:t>жеке</a:t>
            </a:r>
            <a:r>
              <a:rPr lang="ru-RU" sz="2300" dirty="0" smtClean="0"/>
              <a:t> </a:t>
            </a:r>
            <a:r>
              <a:rPr lang="ru-RU" sz="2300" dirty="0" err="1" smtClean="0"/>
              <a:t>зат</a:t>
            </a:r>
            <a:r>
              <a:rPr lang="ru-RU" sz="2300" dirty="0" smtClean="0"/>
              <a:t> </a:t>
            </a:r>
            <a:r>
              <a:rPr lang="ru-RU" sz="2300" dirty="0" err="1" smtClean="0"/>
              <a:t>алмасудың</a:t>
            </a:r>
            <a:r>
              <a:rPr lang="ru-RU" sz="2300" dirty="0" smtClean="0"/>
              <a:t> </a:t>
            </a:r>
            <a:r>
              <a:rPr lang="ru-RU" sz="2300" dirty="0" err="1" smtClean="0"/>
              <a:t>ағынының</a:t>
            </a:r>
            <a:r>
              <a:rPr lang="ru-RU" sz="2300" dirty="0" smtClean="0"/>
              <a:t> </a:t>
            </a:r>
            <a:r>
              <a:rPr lang="ru-RU" sz="2300" dirty="0" err="1" smtClean="0"/>
              <a:t>жылдамдығын</a:t>
            </a:r>
            <a:r>
              <a:rPr lang="ru-RU" sz="2300" dirty="0" smtClean="0"/>
              <a:t> </a:t>
            </a:r>
            <a:r>
              <a:rPr lang="ru-RU" sz="2300" dirty="0" err="1" smtClean="0"/>
              <a:t>бақылау</a:t>
            </a:r>
            <a:r>
              <a:rPr lang="ru-RU" sz="2300" dirty="0" smtClean="0"/>
              <a:t>. </a:t>
            </a:r>
            <a:r>
              <a:rPr lang="ru-RU" sz="2300" dirty="0" err="1" smtClean="0"/>
              <a:t>реттеуші</a:t>
            </a:r>
            <a:r>
              <a:rPr lang="ru-RU" sz="2300" dirty="0" smtClean="0"/>
              <a:t> (</a:t>
            </a:r>
            <a:r>
              <a:rPr lang="ru-RU" sz="2300" dirty="0" err="1" smtClean="0"/>
              <a:t>аллостериялық</a:t>
            </a:r>
            <a:r>
              <a:rPr lang="ru-RU" sz="2300" dirty="0" smtClean="0"/>
              <a:t>) </a:t>
            </a:r>
            <a:r>
              <a:rPr lang="ru-RU" sz="2300" dirty="0" err="1" smtClean="0"/>
              <a:t>ферменттердің</a:t>
            </a:r>
            <a:r>
              <a:rPr lang="ru-RU" sz="2300" dirty="0" smtClean="0"/>
              <a:t> </a:t>
            </a:r>
            <a:r>
              <a:rPr lang="ru-RU" sz="2300" dirty="0" err="1" smtClean="0"/>
              <a:t>белсенділігінің</a:t>
            </a:r>
            <a:r>
              <a:rPr lang="ru-RU" sz="2300" dirty="0" smtClean="0"/>
              <a:t> </a:t>
            </a:r>
            <a:r>
              <a:rPr lang="ru-RU" sz="2300" dirty="0" err="1" smtClean="0"/>
              <a:t>өзгеруіне</a:t>
            </a:r>
            <a:r>
              <a:rPr lang="ru-RU" sz="2300" dirty="0" smtClean="0"/>
              <a:t> </a:t>
            </a:r>
            <a:r>
              <a:rPr lang="ru-RU" sz="2300" dirty="0" err="1" smtClean="0"/>
              <a:t>байланысты</a:t>
            </a:r>
            <a:r>
              <a:rPr lang="ru-RU" sz="2300" dirty="0" smtClean="0"/>
              <a:t> </a:t>
            </a:r>
            <a:r>
              <a:rPr lang="ru-RU" sz="2300" dirty="0" err="1" smtClean="0"/>
              <a:t>организмдегі</a:t>
            </a:r>
            <a:r>
              <a:rPr lang="ru-RU" sz="2300" dirty="0" smtClean="0"/>
              <a:t> </a:t>
            </a:r>
            <a:r>
              <a:rPr lang="ru-RU" sz="2300" dirty="0" err="1" smtClean="0"/>
              <a:t>процестер</a:t>
            </a:r>
            <a:r>
              <a:rPr lang="ru-RU" sz="2300" dirty="0" smtClean="0"/>
              <a:t>.</a:t>
            </a:r>
          </a:p>
          <a:p>
            <a:pPr indent="542925" algn="just"/>
            <a:r>
              <a:rPr lang="ru-RU" sz="2300" dirty="0" err="1" smtClean="0"/>
              <a:t>Жасушада</a:t>
            </a:r>
            <a:r>
              <a:rPr lang="ru-RU" sz="2300" dirty="0" smtClean="0"/>
              <a:t> </a:t>
            </a:r>
            <a:r>
              <a:rPr lang="ru-RU" sz="2300" dirty="0" err="1" smtClean="0"/>
              <a:t>өзінің</a:t>
            </a:r>
            <a:r>
              <a:rPr lang="ru-RU" sz="2300" dirty="0" smtClean="0"/>
              <a:t> </a:t>
            </a:r>
            <a:r>
              <a:rPr lang="ru-RU" sz="2300" dirty="0" err="1" smtClean="0"/>
              <a:t>тікелей</a:t>
            </a:r>
            <a:r>
              <a:rPr lang="ru-RU" sz="2300" dirty="0" smtClean="0"/>
              <a:t> </a:t>
            </a:r>
            <a:r>
              <a:rPr lang="ru-RU" sz="2300" dirty="0" err="1" smtClean="0"/>
              <a:t>қажеттіліктері</a:t>
            </a:r>
            <a:r>
              <a:rPr lang="ru-RU" sz="2300" dirty="0" smtClean="0"/>
              <a:t> </a:t>
            </a:r>
            <a:r>
              <a:rPr lang="ru-RU" sz="2300" dirty="0" err="1" smtClean="0"/>
              <a:t>үшін</a:t>
            </a:r>
            <a:r>
              <a:rPr lang="ru-RU" sz="2300" dirty="0" smtClean="0"/>
              <a:t> </a:t>
            </a:r>
            <a:r>
              <a:rPr lang="ru-RU" sz="2300" dirty="0" err="1" smtClean="0"/>
              <a:t>жеткілікті</a:t>
            </a:r>
            <a:r>
              <a:rPr lang="ru-RU" sz="2300" dirty="0" smtClean="0"/>
              <a:t> </a:t>
            </a:r>
            <a:r>
              <a:rPr lang="ru-RU" sz="2300" dirty="0" err="1" smtClean="0"/>
              <a:t>болса</a:t>
            </a:r>
            <a:r>
              <a:rPr lang="ru-RU" sz="2300" dirty="0" smtClean="0"/>
              <a:t>, </a:t>
            </a:r>
            <a:r>
              <a:rPr lang="ru-RU" sz="2300" dirty="0" err="1" smtClean="0"/>
              <a:t>мысалы</a:t>
            </a:r>
            <a:r>
              <a:rPr lang="ru-RU" sz="2300" dirty="0" smtClean="0"/>
              <a:t>, </a:t>
            </a:r>
            <a:r>
              <a:rPr lang="ru-RU" sz="2300" b="1" dirty="0" err="1" smtClean="0"/>
              <a:t>аспартат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немесе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жасушадағы</a:t>
            </a:r>
            <a:r>
              <a:rPr lang="ru-RU" sz="2300" b="1" dirty="0" smtClean="0"/>
              <a:t> </a:t>
            </a:r>
            <a:r>
              <a:rPr lang="en-US" sz="2300" b="1" dirty="0" smtClean="0"/>
              <a:t>ATP </a:t>
            </a:r>
            <a:r>
              <a:rPr lang="ru-RU" sz="2300" b="1" dirty="0" err="1" smtClean="0"/>
              <a:t>деңгейі</a:t>
            </a:r>
            <a:r>
              <a:rPr lang="ru-RU" sz="2300" b="1" dirty="0" smtClean="0"/>
              <a:t> </a:t>
            </a:r>
            <a:r>
              <a:rPr lang="ru-RU" sz="2300" dirty="0" err="1" smtClean="0"/>
              <a:t>қазіргі</a:t>
            </a:r>
            <a:r>
              <a:rPr lang="ru-RU" sz="2300" dirty="0" smtClean="0"/>
              <a:t> </a:t>
            </a:r>
            <a:r>
              <a:rPr lang="ru-RU" sz="2300" dirty="0" err="1" smtClean="0"/>
              <a:t>уақытта</a:t>
            </a:r>
            <a:r>
              <a:rPr lang="ru-RU" sz="2300" dirty="0" smtClean="0"/>
              <a:t> </a:t>
            </a:r>
            <a:r>
              <a:rPr lang="ru-RU" sz="2300" dirty="0" err="1" smtClean="0"/>
              <a:t>одан</a:t>
            </a:r>
            <a:r>
              <a:rPr lang="ru-RU" sz="2300" dirty="0" smtClean="0"/>
              <a:t> </a:t>
            </a:r>
            <a:r>
              <a:rPr lang="ru-RU" sz="2300" dirty="0" err="1" smtClean="0"/>
              <a:t>әрі</a:t>
            </a:r>
            <a:r>
              <a:rPr lang="ru-RU" sz="2300" dirty="0" smtClean="0"/>
              <a:t> энергия </a:t>
            </a:r>
            <a:r>
              <a:rPr lang="ru-RU" sz="2300" dirty="0" err="1" smtClean="0"/>
              <a:t>тұтынуды</a:t>
            </a:r>
            <a:r>
              <a:rPr lang="ru-RU" sz="2300" dirty="0" smtClean="0"/>
              <a:t> </a:t>
            </a:r>
            <a:r>
              <a:rPr lang="ru-RU" sz="2300" dirty="0" err="1" smtClean="0"/>
              <a:t>қажет</a:t>
            </a:r>
            <a:r>
              <a:rPr lang="ru-RU" sz="2300" dirty="0" smtClean="0"/>
              <a:t> </a:t>
            </a:r>
            <a:r>
              <a:rPr lang="ru-RU" sz="2300" dirty="0" err="1" smtClean="0"/>
              <a:t>етпейтіндей</a:t>
            </a:r>
            <a:r>
              <a:rPr lang="ru-RU" sz="2300" dirty="0" smtClean="0"/>
              <a:t> </a:t>
            </a:r>
            <a:r>
              <a:rPr lang="ru-RU" sz="2300" dirty="0" err="1" smtClean="0"/>
              <a:t>болғанда</a:t>
            </a:r>
            <a:r>
              <a:rPr lang="ru-RU" sz="2300" dirty="0" smtClean="0"/>
              <a:t>, </a:t>
            </a:r>
            <a:r>
              <a:rPr lang="ru-RU" sz="2300" dirty="0" err="1" smtClean="0"/>
              <a:t>бұл</a:t>
            </a:r>
            <a:r>
              <a:rPr lang="ru-RU" sz="2300" dirty="0" smtClean="0"/>
              <a:t> </a:t>
            </a:r>
            <a:r>
              <a:rPr lang="ru-RU" sz="2300" dirty="0" err="1" smtClean="0"/>
              <a:t>сигналдар</a:t>
            </a:r>
            <a:r>
              <a:rPr lang="ru-RU" sz="2300" dirty="0" smtClean="0"/>
              <a:t> </a:t>
            </a:r>
            <a:r>
              <a:rPr lang="ru-RU" sz="2300" dirty="0" err="1" smtClean="0"/>
              <a:t>сәйкес</a:t>
            </a:r>
            <a:r>
              <a:rPr lang="ru-RU" sz="2300" dirty="0" smtClean="0"/>
              <a:t> реакция </a:t>
            </a:r>
            <a:r>
              <a:rPr lang="ru-RU" sz="2300" dirty="0" err="1" smtClean="0"/>
              <a:t>тізбегіндегі</a:t>
            </a:r>
            <a:r>
              <a:rPr lang="ru-RU" sz="2300" dirty="0" smtClean="0"/>
              <a:t> </a:t>
            </a:r>
            <a:r>
              <a:rPr lang="ru-RU" sz="2300" dirty="0" err="1" smtClean="0"/>
              <a:t>бір</a:t>
            </a:r>
            <a:r>
              <a:rPr lang="ru-RU" sz="2300" dirty="0" smtClean="0"/>
              <a:t> </a:t>
            </a:r>
            <a:r>
              <a:rPr lang="ru-RU" sz="2300" dirty="0" err="1" smtClean="0"/>
              <a:t>немесе</a:t>
            </a:r>
            <a:r>
              <a:rPr lang="ru-RU" sz="2300" dirty="0" smtClean="0"/>
              <a:t> </a:t>
            </a:r>
            <a:r>
              <a:rPr lang="ru-RU" sz="2300" dirty="0" err="1" smtClean="0"/>
              <a:t>бірнеше</a:t>
            </a:r>
            <a:r>
              <a:rPr lang="ru-RU" sz="2300" dirty="0" smtClean="0"/>
              <a:t> </a:t>
            </a:r>
            <a:r>
              <a:rPr lang="ru-RU" sz="2300" dirty="0" err="1" smtClean="0"/>
              <a:t>ферменттердің</a:t>
            </a:r>
            <a:r>
              <a:rPr lang="ru-RU" sz="2300" dirty="0" smtClean="0"/>
              <a:t> </a:t>
            </a:r>
            <a:r>
              <a:rPr lang="ru-RU" sz="2300" dirty="0" err="1" smtClean="0"/>
              <a:t>белсенділігін</a:t>
            </a:r>
            <a:r>
              <a:rPr lang="ru-RU" sz="2300" dirty="0" smtClean="0"/>
              <a:t> </a:t>
            </a:r>
            <a:r>
              <a:rPr lang="ru-RU" sz="2300" b="1" dirty="0" err="1" smtClean="0"/>
              <a:t>аллостериялық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түрде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тежейді</a:t>
            </a:r>
            <a:r>
              <a:rPr lang="ru-RU" sz="2300" dirty="0" smtClean="0"/>
              <a:t>.</a:t>
            </a:r>
          </a:p>
          <a:p>
            <a:pPr indent="542925" algn="just"/>
            <a:r>
              <a:rPr lang="ru-RU" sz="2300" dirty="0" err="1" smtClean="0"/>
              <a:t>Көп</a:t>
            </a:r>
            <a:r>
              <a:rPr lang="ru-RU" sz="2300" dirty="0" smtClean="0"/>
              <a:t> </a:t>
            </a:r>
            <a:r>
              <a:rPr lang="ru-RU" sz="2300" dirty="0" err="1" smtClean="0"/>
              <a:t>жасушалы</a:t>
            </a:r>
            <a:r>
              <a:rPr lang="ru-RU" sz="2300" dirty="0" smtClean="0"/>
              <a:t> </a:t>
            </a:r>
            <a:r>
              <a:rPr lang="ru-RU" sz="2300" dirty="0" err="1" smtClean="0"/>
              <a:t>организмдерде</a:t>
            </a:r>
            <a:r>
              <a:rPr lang="ru-RU" sz="2300" dirty="0" smtClean="0"/>
              <a:t> </a:t>
            </a:r>
            <a:r>
              <a:rPr lang="ru-RU" sz="2300" dirty="0" err="1" smtClean="0"/>
              <a:t>әртүрлі</a:t>
            </a:r>
            <a:r>
              <a:rPr lang="ru-RU" sz="2300" dirty="0" smtClean="0"/>
              <a:t> </a:t>
            </a:r>
            <a:r>
              <a:rPr lang="ru-RU" sz="2300" dirty="0" err="1" smtClean="0"/>
              <a:t>ұлпалардың</a:t>
            </a:r>
            <a:r>
              <a:rPr lang="ru-RU" sz="2300" dirty="0" smtClean="0"/>
              <a:t> </a:t>
            </a:r>
            <a:r>
              <a:rPr lang="ru-RU" sz="2300" b="1" dirty="0" smtClean="0"/>
              <a:t>метаболизм </a:t>
            </a:r>
            <a:r>
              <a:rPr lang="ru-RU" sz="2300" b="1" dirty="0" err="1" smtClean="0"/>
              <a:t>белсенділігі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өсу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факторлары</a:t>
            </a:r>
            <a:r>
              <a:rPr lang="ru-RU" sz="2300" b="1" dirty="0" smtClean="0"/>
              <a:t> мен </a:t>
            </a:r>
            <a:r>
              <a:rPr lang="ru-RU" sz="2300" b="1" dirty="0" err="1" smtClean="0"/>
              <a:t>гормондар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арқылы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реттеледі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және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біріктіріледі</a:t>
            </a:r>
            <a:r>
              <a:rPr lang="ru-RU" sz="2300" dirty="0" smtClean="0"/>
              <a:t>, </a:t>
            </a:r>
            <a:r>
              <a:rPr lang="ru-RU" sz="2300" dirty="0" err="1" smtClean="0"/>
              <a:t>олар</a:t>
            </a:r>
            <a:r>
              <a:rPr lang="ru-RU" sz="2300" dirty="0" smtClean="0"/>
              <a:t> </a:t>
            </a:r>
            <a:r>
              <a:rPr lang="ru-RU" sz="2300" dirty="0" err="1" smtClean="0"/>
              <a:t>жасушадан</a:t>
            </a:r>
            <a:r>
              <a:rPr lang="ru-RU" sz="2300" dirty="0" smtClean="0"/>
              <a:t> </a:t>
            </a:r>
            <a:r>
              <a:rPr lang="ru-RU" sz="2300" dirty="0" err="1" smtClean="0"/>
              <a:t>тыс</a:t>
            </a:r>
            <a:r>
              <a:rPr lang="ru-RU" sz="2300" dirty="0" smtClean="0"/>
              <a:t> </a:t>
            </a:r>
            <a:r>
              <a:rPr lang="ru-RU" sz="2300" dirty="0" err="1" smtClean="0"/>
              <a:t>әсер</a:t>
            </a:r>
            <a:r>
              <a:rPr lang="ru-RU" sz="2300" dirty="0" smtClean="0"/>
              <a:t> </a:t>
            </a:r>
            <a:r>
              <a:rPr lang="ru-RU" sz="2300" dirty="0" err="1" smtClean="0"/>
              <a:t>етеді</a:t>
            </a:r>
            <a:r>
              <a:rPr lang="ru-RU" sz="2300" dirty="0" smtClean="0"/>
              <a:t>.</a:t>
            </a:r>
          </a:p>
          <a:p>
            <a:pPr indent="542925" algn="just"/>
            <a:r>
              <a:rPr lang="ru-RU" sz="2300" dirty="0" err="1" smtClean="0"/>
              <a:t>Кейбір</a:t>
            </a:r>
            <a:r>
              <a:rPr lang="ru-RU" sz="2300" dirty="0" smtClean="0"/>
              <a:t> </a:t>
            </a:r>
            <a:r>
              <a:rPr lang="ru-RU" sz="2300" dirty="0" err="1" smtClean="0"/>
              <a:t>жағдайларда</a:t>
            </a:r>
            <a:r>
              <a:rPr lang="ru-RU" sz="2300" dirty="0" smtClean="0"/>
              <a:t> </a:t>
            </a:r>
            <a:r>
              <a:rPr lang="ru-RU" sz="2300" dirty="0" err="1" smtClean="0"/>
              <a:t>бұл</a:t>
            </a:r>
            <a:r>
              <a:rPr lang="ru-RU" sz="2300" dirty="0" smtClean="0"/>
              <a:t> </a:t>
            </a:r>
            <a:r>
              <a:rPr lang="ru-RU" sz="2300" dirty="0" err="1" smtClean="0"/>
              <a:t>реттеу</a:t>
            </a:r>
            <a:r>
              <a:rPr lang="ru-RU" sz="2300" dirty="0" smtClean="0"/>
              <a:t> </a:t>
            </a:r>
            <a:r>
              <a:rPr lang="ru-RU" sz="2300" dirty="0" err="1" smtClean="0"/>
              <a:t>жасушаішілік</a:t>
            </a:r>
            <a:r>
              <a:rPr lang="ru-RU" sz="2300" dirty="0" smtClean="0"/>
              <a:t> </a:t>
            </a:r>
            <a:r>
              <a:rPr lang="ru-RU" sz="2300" dirty="0" err="1" smtClean="0"/>
              <a:t>хабаршылардың</a:t>
            </a:r>
            <a:r>
              <a:rPr lang="ru-RU" sz="2300" dirty="0" smtClean="0"/>
              <a:t> </a:t>
            </a:r>
            <a:r>
              <a:rPr lang="ru-RU" sz="2300" dirty="0" err="1" smtClean="0"/>
              <a:t>құрамын</a:t>
            </a:r>
            <a:r>
              <a:rPr lang="ru-RU" sz="2300" dirty="0" smtClean="0"/>
              <a:t> </a:t>
            </a:r>
            <a:r>
              <a:rPr lang="ru-RU" sz="2300" dirty="0" err="1" smtClean="0"/>
              <a:t>өзгерту</a:t>
            </a:r>
            <a:r>
              <a:rPr lang="ru-RU" sz="2300" dirty="0" smtClean="0"/>
              <a:t> </a:t>
            </a:r>
            <a:r>
              <a:rPr lang="ru-RU" sz="2300" dirty="0" err="1" smtClean="0"/>
              <a:t>арқылы</a:t>
            </a:r>
            <a:r>
              <a:rPr lang="ru-RU" sz="2300" dirty="0" smtClean="0"/>
              <a:t> </a:t>
            </a:r>
            <a:r>
              <a:rPr lang="ru-RU" sz="2300" dirty="0" err="1" smtClean="0"/>
              <a:t>іс</a:t>
            </a:r>
            <a:r>
              <a:rPr lang="ru-RU" sz="2300" dirty="0" smtClean="0"/>
              <a:t> </a:t>
            </a:r>
            <a:r>
              <a:rPr lang="ru-RU" sz="2300" dirty="0" err="1" smtClean="0"/>
              <a:t>жүзінде</a:t>
            </a:r>
            <a:r>
              <a:rPr lang="ru-RU" sz="2300" dirty="0" smtClean="0"/>
              <a:t> </a:t>
            </a:r>
            <a:r>
              <a:rPr lang="ru-RU" sz="2300" dirty="0" err="1" smtClean="0"/>
              <a:t>бірден</a:t>
            </a:r>
            <a:r>
              <a:rPr lang="ru-RU" sz="2300" dirty="0" smtClean="0"/>
              <a:t> (</a:t>
            </a:r>
            <a:r>
              <a:rPr lang="ru-RU" sz="2300" dirty="0" err="1" smtClean="0"/>
              <a:t>кейде</a:t>
            </a:r>
            <a:r>
              <a:rPr lang="ru-RU" sz="2300" dirty="0" smtClean="0"/>
              <a:t> </a:t>
            </a:r>
            <a:r>
              <a:rPr lang="ru-RU" sz="2300" dirty="0" err="1" smtClean="0"/>
              <a:t>миллисекундтан</a:t>
            </a:r>
            <a:r>
              <a:rPr lang="ru-RU" sz="2300" dirty="0" smtClean="0"/>
              <a:t> </a:t>
            </a:r>
            <a:r>
              <a:rPr lang="ru-RU" sz="2300" dirty="0" err="1" smtClean="0"/>
              <a:t>жылдамырақ</a:t>
            </a:r>
            <a:r>
              <a:rPr lang="ru-RU" sz="2300" dirty="0" smtClean="0"/>
              <a:t>) </a:t>
            </a:r>
            <a:r>
              <a:rPr lang="ru-RU" sz="2300" dirty="0" err="1" smtClean="0"/>
              <a:t>орын</a:t>
            </a:r>
            <a:r>
              <a:rPr lang="ru-RU" sz="2300" dirty="0" smtClean="0"/>
              <a:t> </a:t>
            </a:r>
            <a:r>
              <a:rPr lang="ru-RU" sz="2300" dirty="0" err="1" smtClean="0"/>
              <a:t>алады</a:t>
            </a:r>
            <a:r>
              <a:rPr lang="ru-RU" sz="2300" dirty="0" smtClean="0"/>
              <a:t>, </a:t>
            </a:r>
            <a:r>
              <a:rPr lang="ru-RU" sz="2300" dirty="0" err="1" smtClean="0"/>
              <a:t>олар</a:t>
            </a:r>
            <a:r>
              <a:rPr lang="ru-RU" sz="2300" dirty="0" smtClean="0"/>
              <a:t> </a:t>
            </a:r>
            <a:r>
              <a:rPr lang="ru-RU" sz="2300" dirty="0" err="1" smtClean="0"/>
              <a:t>ферменттердің</a:t>
            </a:r>
            <a:r>
              <a:rPr lang="ru-RU" sz="2300" dirty="0" smtClean="0"/>
              <a:t> </a:t>
            </a:r>
            <a:r>
              <a:rPr lang="ru-RU" sz="2300" dirty="0" err="1" smtClean="0"/>
              <a:t>белсенділігін</a:t>
            </a:r>
            <a:r>
              <a:rPr lang="ru-RU" sz="2300" dirty="0" smtClean="0"/>
              <a:t> </a:t>
            </a:r>
            <a:r>
              <a:rPr lang="ru-RU" sz="2300" dirty="0" err="1" smtClean="0"/>
              <a:t>аллостериялық</a:t>
            </a:r>
            <a:r>
              <a:rPr lang="ru-RU" sz="2300" dirty="0" smtClean="0"/>
              <a:t> </a:t>
            </a:r>
            <a:r>
              <a:rPr lang="ru-RU" sz="2300" dirty="0" err="1" smtClean="0"/>
              <a:t>реттеу</a:t>
            </a:r>
            <a:r>
              <a:rPr lang="ru-RU" sz="2300" dirty="0" smtClean="0"/>
              <a:t> </a:t>
            </a:r>
            <a:r>
              <a:rPr lang="ru-RU" sz="2300" dirty="0" err="1" smtClean="0"/>
              <a:t>немесе</a:t>
            </a:r>
            <a:r>
              <a:rPr lang="ru-RU" sz="2300" dirty="0" smtClean="0"/>
              <a:t> </a:t>
            </a:r>
            <a:r>
              <a:rPr lang="ru-RU" sz="2300" dirty="0" err="1" smtClean="0"/>
              <a:t>олардың</a:t>
            </a:r>
            <a:r>
              <a:rPr lang="ru-RU" sz="2300" dirty="0" smtClean="0"/>
              <a:t> </a:t>
            </a:r>
            <a:r>
              <a:rPr lang="ru-RU" sz="2300" dirty="0" err="1" smtClean="0"/>
              <a:t>ковалентті</a:t>
            </a:r>
            <a:r>
              <a:rPr lang="ru-RU" sz="2300" dirty="0" smtClean="0"/>
              <a:t> </a:t>
            </a:r>
            <a:r>
              <a:rPr lang="ru-RU" sz="2300" dirty="0" err="1" smtClean="0"/>
              <a:t>модификациясы</a:t>
            </a:r>
            <a:r>
              <a:rPr lang="ru-RU" sz="2300" dirty="0" smtClean="0"/>
              <a:t> </a:t>
            </a:r>
            <a:r>
              <a:rPr lang="ru-RU" sz="2300" dirty="0" err="1" smtClean="0"/>
              <a:t>арқылы</a:t>
            </a:r>
            <a:r>
              <a:rPr lang="ru-RU" sz="2300" dirty="0" smtClean="0"/>
              <a:t> </a:t>
            </a:r>
            <a:r>
              <a:rPr lang="ru-RU" sz="2300" dirty="0" err="1" smtClean="0"/>
              <a:t>өзгертеді</a:t>
            </a:r>
            <a:r>
              <a:rPr lang="ru-RU" sz="2300" dirty="0" smtClean="0"/>
              <a:t>, </a:t>
            </a:r>
            <a:r>
              <a:rPr lang="ru-RU" sz="2300" dirty="0" err="1" smtClean="0"/>
              <a:t>мысалы</a:t>
            </a:r>
            <a:r>
              <a:rPr lang="ru-RU" sz="2300" dirty="0" smtClean="0"/>
              <a:t>, </a:t>
            </a:r>
            <a:r>
              <a:rPr lang="ru-RU" sz="2300" dirty="0" err="1" smtClean="0"/>
              <a:t>фосфорлану</a:t>
            </a:r>
            <a:r>
              <a:rPr lang="ru-RU" sz="2300" dirty="0" smtClean="0"/>
              <a:t> </a:t>
            </a:r>
            <a:r>
              <a:rPr lang="ru-RU" sz="2300" dirty="0" err="1" smtClean="0"/>
              <a:t>арқылы</a:t>
            </a:r>
            <a:r>
              <a:rPr lang="ru-RU" sz="2300" dirty="0" smtClean="0"/>
              <a:t>.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1789426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9100" y="330964"/>
            <a:ext cx="114681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/>
            <a:r>
              <a:rPr lang="ru-RU" sz="2400" dirty="0" err="1" smtClean="0"/>
              <a:t>Басқа</a:t>
            </a:r>
            <a:r>
              <a:rPr lang="ru-RU" sz="2400" dirty="0" smtClean="0"/>
              <a:t> </a:t>
            </a:r>
            <a:r>
              <a:rPr lang="ru-RU" sz="2400" dirty="0" err="1" smtClean="0"/>
              <a:t>жағдайларда</a:t>
            </a:r>
            <a:r>
              <a:rPr lang="ru-RU" sz="2400" dirty="0" smtClean="0"/>
              <a:t> </a:t>
            </a:r>
            <a:r>
              <a:rPr lang="ru-RU" sz="2400" dirty="0" err="1" smtClean="0"/>
              <a:t>жасушадан</a:t>
            </a:r>
            <a:r>
              <a:rPr lang="ru-RU" sz="2400" dirty="0" smtClean="0"/>
              <a:t> </a:t>
            </a:r>
            <a:r>
              <a:rPr lang="ru-RU" sz="2400" dirty="0" err="1" smtClean="0"/>
              <a:t>тыс</a:t>
            </a:r>
            <a:r>
              <a:rPr lang="ru-RU" sz="2400" dirty="0" smtClean="0"/>
              <a:t> сигнал </a:t>
            </a:r>
            <a:r>
              <a:rPr lang="ru-RU" sz="2400" dirty="0" err="1" smtClean="0"/>
              <a:t>жасушадағы</a:t>
            </a:r>
            <a:r>
              <a:rPr lang="ru-RU" sz="2400" dirty="0" smtClean="0"/>
              <a:t> фермент </a:t>
            </a:r>
            <a:r>
              <a:rPr lang="ru-RU" sz="2400" dirty="0" err="1" smtClean="0"/>
              <a:t>концентрациясының</a:t>
            </a:r>
            <a:r>
              <a:rPr lang="ru-RU" sz="2400" dirty="0" smtClean="0"/>
              <a:t> </a:t>
            </a:r>
            <a:r>
              <a:rPr lang="ru-RU" sz="2400" dirty="0" err="1" smtClean="0"/>
              <a:t>өзгеруіне</a:t>
            </a:r>
            <a:r>
              <a:rPr lang="ru-RU" sz="2400" dirty="0" smtClean="0"/>
              <a:t> </a:t>
            </a:r>
            <a:r>
              <a:rPr lang="ru-RU" sz="2400" dirty="0" err="1" smtClean="0"/>
              <a:t>әкеледі</a:t>
            </a:r>
            <a:r>
              <a:rPr lang="ru-RU" sz="2400" dirty="0" smtClean="0"/>
              <a:t>, </a:t>
            </a:r>
            <a:r>
              <a:rPr lang="ru-RU" sz="2400" dirty="0" err="1" smtClean="0"/>
              <a:t>оның</a:t>
            </a:r>
            <a:r>
              <a:rPr lang="ru-RU" sz="2400" dirty="0" smtClean="0"/>
              <a:t> </a:t>
            </a:r>
            <a:r>
              <a:rPr lang="ru-RU" sz="2400" dirty="0" err="1" smtClean="0"/>
              <a:t>синтезі</a:t>
            </a:r>
            <a:r>
              <a:rPr lang="ru-RU" sz="2400" dirty="0" smtClean="0"/>
              <a:t> </a:t>
            </a:r>
            <a:r>
              <a:rPr lang="ru-RU" sz="2400" dirty="0" err="1" smtClean="0"/>
              <a:t>немесе</a:t>
            </a:r>
            <a:r>
              <a:rPr lang="ru-RU" sz="2400" dirty="0" smtClean="0"/>
              <a:t> </a:t>
            </a:r>
            <a:r>
              <a:rPr lang="ru-RU" sz="2400" dirty="0" err="1" smtClean="0"/>
              <a:t>ыдырау</a:t>
            </a:r>
            <a:r>
              <a:rPr lang="ru-RU" sz="2400" dirty="0" smtClean="0"/>
              <a:t> </a:t>
            </a:r>
            <a:r>
              <a:rPr lang="ru-RU" sz="2400" dirty="0" err="1" smtClean="0"/>
              <a:t>жылдамдығына</a:t>
            </a:r>
            <a:r>
              <a:rPr lang="ru-RU" sz="2400" dirty="0" smtClean="0"/>
              <a:t> </a:t>
            </a:r>
            <a:r>
              <a:rPr lang="ru-RU" sz="2400" dirty="0" err="1" smtClean="0"/>
              <a:t>әсер</a:t>
            </a:r>
            <a:r>
              <a:rPr lang="ru-RU" sz="2400" dirty="0" smtClean="0"/>
              <a:t> </a:t>
            </a:r>
            <a:r>
              <a:rPr lang="ru-RU" sz="2400" dirty="0" err="1" smtClean="0"/>
              <a:t>етеді</a:t>
            </a:r>
            <a:r>
              <a:rPr lang="ru-RU" sz="2400" dirty="0" smtClean="0"/>
              <a:t>. </a:t>
            </a:r>
            <a:r>
              <a:rPr lang="ru-RU" sz="2400" dirty="0" err="1" smtClean="0"/>
              <a:t>Бұл</a:t>
            </a:r>
            <a:r>
              <a:rPr lang="ru-RU" sz="2400" dirty="0" smtClean="0"/>
              <a:t> </a:t>
            </a:r>
            <a:r>
              <a:rPr lang="ru-RU" sz="2400" dirty="0" err="1" smtClean="0"/>
              <a:t>әсер</a:t>
            </a:r>
            <a:r>
              <a:rPr lang="ru-RU" sz="2400" dirty="0" smtClean="0"/>
              <a:t> </a:t>
            </a:r>
            <a:r>
              <a:rPr lang="ru-RU" sz="2400" dirty="0" err="1" smtClean="0"/>
              <a:t>минуттар</a:t>
            </a:r>
            <a:r>
              <a:rPr lang="ru-RU" sz="2400" dirty="0" smtClean="0"/>
              <a:t> </a:t>
            </a:r>
            <a:r>
              <a:rPr lang="ru-RU" sz="2400" dirty="0" err="1" smtClean="0"/>
              <a:t>немесе</a:t>
            </a:r>
            <a:r>
              <a:rPr lang="ru-RU" sz="2400" dirty="0" smtClean="0"/>
              <a:t> </a:t>
            </a:r>
            <a:r>
              <a:rPr lang="ru-RU" sz="2400" dirty="0" err="1" smtClean="0"/>
              <a:t>сағаттардан</a:t>
            </a:r>
            <a:r>
              <a:rPr lang="ru-RU" sz="2400" dirty="0" smtClean="0"/>
              <a:t> </a:t>
            </a:r>
            <a:r>
              <a:rPr lang="ru-RU" sz="2400" dirty="0" err="1" smtClean="0"/>
              <a:t>кейін</a:t>
            </a:r>
            <a:r>
              <a:rPr lang="ru-RU" sz="2400" dirty="0" smtClean="0"/>
              <a:t> </a:t>
            </a:r>
            <a:r>
              <a:rPr lang="ru-RU" sz="2400" dirty="0" err="1" smtClean="0"/>
              <a:t>ғана</a:t>
            </a:r>
            <a:r>
              <a:rPr lang="ru-RU" sz="2400" dirty="0" smtClean="0"/>
              <a:t> </a:t>
            </a:r>
            <a:r>
              <a:rPr lang="ru-RU" sz="2400" dirty="0" err="1" smtClean="0"/>
              <a:t>пайда</a:t>
            </a:r>
            <a:r>
              <a:rPr lang="ru-RU" sz="2400" dirty="0" smtClean="0"/>
              <a:t> </a:t>
            </a:r>
            <a:r>
              <a:rPr lang="ru-RU" sz="2400" dirty="0" err="1" smtClean="0"/>
              <a:t>болады</a:t>
            </a:r>
            <a:r>
              <a:rPr lang="ru-RU" sz="2400" dirty="0" smtClean="0"/>
              <a:t>.</a:t>
            </a:r>
          </a:p>
          <a:p>
            <a:pPr indent="542925" algn="just"/>
            <a:r>
              <a:rPr lang="ru-RU" sz="2400" dirty="0" err="1" smtClean="0"/>
              <a:t>Алдағы</a:t>
            </a:r>
            <a:r>
              <a:rPr lang="ru-RU" sz="2400" dirty="0" smtClean="0"/>
              <a:t> </a:t>
            </a:r>
            <a:r>
              <a:rPr lang="ru-RU" sz="2400" dirty="0" err="1" smtClean="0"/>
              <a:t>уақытта</a:t>
            </a:r>
            <a:r>
              <a:rPr lang="ru-RU" sz="2400" dirty="0" smtClean="0"/>
              <a:t>  </a:t>
            </a:r>
            <a:r>
              <a:rPr lang="ru-RU" sz="2400" dirty="0" err="1" smtClean="0"/>
              <a:t>зат</a:t>
            </a:r>
            <a:r>
              <a:rPr lang="ru-RU" sz="2400" dirty="0" smtClean="0"/>
              <a:t> </a:t>
            </a:r>
            <a:r>
              <a:rPr lang="ru-RU" sz="2400" dirty="0" err="1" smtClean="0"/>
              <a:t>алмасудың</a:t>
            </a:r>
            <a:r>
              <a:rPr lang="ru-RU" sz="2400" dirty="0" smtClean="0"/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негізгі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энергетикалық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заңдылықтары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/>
              <a:t>сипатталады</a:t>
            </a:r>
            <a:r>
              <a:rPr lang="ru-RU" sz="2400" dirty="0" smtClean="0"/>
              <a:t>. </a:t>
            </a:r>
            <a:r>
              <a:rPr lang="ru-RU" sz="2400" dirty="0" err="1" smtClean="0"/>
              <a:t>Содан</a:t>
            </a:r>
            <a:r>
              <a:rPr lang="ru-RU" sz="2400" dirty="0" smtClean="0"/>
              <a:t> </a:t>
            </a:r>
            <a:r>
              <a:rPr lang="ru-RU" sz="2400" dirty="0" err="1" smtClean="0"/>
              <a:t>кейін</a:t>
            </a:r>
            <a:r>
              <a:rPr lang="ru-RU" sz="2400" dirty="0" smtClean="0"/>
              <a:t> </a:t>
            </a:r>
            <a:r>
              <a:rPr lang="ru-RU" sz="2400" dirty="0" err="1" smtClean="0"/>
              <a:t>жасуша</a:t>
            </a:r>
            <a:r>
              <a:rPr lang="ru-RU" sz="2400" dirty="0" smtClean="0"/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әртүрлі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заттарды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тотықтыру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арқылы</a:t>
            </a:r>
            <a:r>
              <a:rPr lang="ru-RU" sz="2400" b="1" dirty="0" smtClean="0">
                <a:solidFill>
                  <a:srgbClr val="FF0000"/>
                </a:solidFill>
              </a:rPr>
              <a:t> энергия </a:t>
            </a:r>
            <a:r>
              <a:rPr lang="ru-RU" sz="2400" b="1" dirty="0" err="1" smtClean="0">
                <a:solidFill>
                  <a:srgbClr val="FF0000"/>
                </a:solidFill>
              </a:rPr>
              <a:t>алатын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негізгі</a:t>
            </a:r>
            <a:r>
              <a:rPr lang="ru-RU" sz="2400" b="1" dirty="0" smtClean="0">
                <a:solidFill>
                  <a:srgbClr val="FF0000"/>
                </a:solidFill>
              </a:rPr>
              <a:t> катаболизм </a:t>
            </a:r>
            <a:r>
              <a:rPr lang="ru-RU" sz="2400" b="1" dirty="0" err="1" smtClean="0">
                <a:solidFill>
                  <a:srgbClr val="FF0000"/>
                </a:solidFill>
              </a:rPr>
              <a:t>жолдары</a:t>
            </a:r>
            <a:r>
              <a:rPr lang="ru-RU" sz="2400" dirty="0" smtClean="0"/>
              <a:t> </a:t>
            </a:r>
            <a:r>
              <a:rPr lang="ru-RU" sz="2400" dirty="0" err="1" smtClean="0"/>
              <a:t>талқыланады</a:t>
            </a:r>
            <a:r>
              <a:rPr lang="ru-RU" sz="2400" dirty="0" smtClean="0"/>
              <a:t>. </a:t>
            </a:r>
            <a:r>
              <a:rPr lang="ru-RU" sz="2400" dirty="0" err="1" smtClean="0"/>
              <a:t>Метаболизмнің</a:t>
            </a:r>
            <a:r>
              <a:rPr lang="ru-RU" sz="2400" dirty="0" smtClean="0"/>
              <a:t> </a:t>
            </a:r>
            <a:r>
              <a:rPr lang="ru-RU" sz="2400" dirty="0" err="1" smtClean="0"/>
              <a:t>энергетикалық</a:t>
            </a:r>
            <a:r>
              <a:rPr lang="ru-RU" sz="2400" dirty="0" smtClean="0"/>
              <a:t> </a:t>
            </a:r>
            <a:r>
              <a:rPr lang="ru-RU" sz="2400" dirty="0" err="1" smtClean="0"/>
              <a:t>аспектілері</a:t>
            </a:r>
            <a:r>
              <a:rPr lang="ru-RU" sz="2400" dirty="0" smtClean="0"/>
              <a:t> </a:t>
            </a:r>
            <a:r>
              <a:rPr lang="ru-RU" sz="2400" dirty="0" err="1" smtClean="0"/>
              <a:t>егжей-тегжейлі</a:t>
            </a:r>
            <a:r>
              <a:rPr lang="ru-RU" sz="2400" dirty="0" smtClean="0"/>
              <a:t> </a:t>
            </a:r>
            <a:r>
              <a:rPr lang="ru-RU" sz="2400" dirty="0" err="1" smtClean="0"/>
              <a:t>талқыланады</a:t>
            </a:r>
            <a:r>
              <a:rPr lang="ru-RU" sz="2400" dirty="0" smtClean="0"/>
              <a:t>. </a:t>
            </a:r>
          </a:p>
          <a:p>
            <a:pPr indent="542925" algn="just"/>
            <a:r>
              <a:rPr lang="ru-RU" sz="2400" dirty="0" err="1" smtClean="0"/>
              <a:t>Ол</a:t>
            </a:r>
            <a:r>
              <a:rPr lang="ru-RU" sz="2400" dirty="0" smtClean="0"/>
              <a:t> АТФ </a:t>
            </a:r>
            <a:r>
              <a:rPr lang="ru-RU" sz="2400" dirty="0" err="1" smtClean="0"/>
              <a:t>синтезі</a:t>
            </a:r>
            <a:r>
              <a:rPr lang="ru-RU" sz="2400" dirty="0" smtClean="0"/>
              <a:t> </a:t>
            </a:r>
            <a:r>
              <a:rPr lang="ru-RU" sz="2400" dirty="0" err="1" smtClean="0"/>
              <a:t>трансмембраналық</a:t>
            </a:r>
            <a:r>
              <a:rPr lang="ru-RU" sz="2400" dirty="0" smtClean="0"/>
              <a:t> </a:t>
            </a:r>
            <a:r>
              <a:rPr lang="ru-RU" sz="2400" dirty="0" err="1" smtClean="0"/>
              <a:t>электрохимиялық</a:t>
            </a:r>
            <a:r>
              <a:rPr lang="ru-RU" sz="2400" dirty="0" smtClean="0"/>
              <a:t> </a:t>
            </a:r>
            <a:r>
              <a:rPr lang="ru-RU" sz="2400" dirty="0" err="1" smtClean="0"/>
              <a:t>потенциалмен</a:t>
            </a:r>
            <a:r>
              <a:rPr lang="ru-RU" sz="2400" dirty="0" smtClean="0"/>
              <a:t> </a:t>
            </a:r>
            <a:r>
              <a:rPr lang="ru-RU" sz="2400" dirty="0" err="1" smtClean="0"/>
              <a:t>анықталатын</a:t>
            </a:r>
            <a:r>
              <a:rPr lang="ru-RU" sz="2400" dirty="0" smtClean="0"/>
              <a:t> </a:t>
            </a:r>
            <a:r>
              <a:rPr lang="ru-RU" sz="2400" dirty="0" err="1" smtClean="0"/>
              <a:t>әмбебап</a:t>
            </a:r>
            <a:r>
              <a:rPr lang="ru-RU" sz="2400" dirty="0" smtClean="0"/>
              <a:t> </a:t>
            </a:r>
            <a:r>
              <a:rPr lang="ru-RU" sz="2400" dirty="0" err="1" smtClean="0"/>
              <a:t>механизмі</a:t>
            </a:r>
            <a:r>
              <a:rPr lang="ru-RU" sz="2400" dirty="0" smtClean="0"/>
              <a:t> - </a:t>
            </a:r>
            <a:r>
              <a:rPr lang="ru-RU" sz="2400" dirty="0" err="1" smtClean="0"/>
              <a:t>хемиосмотикалық</a:t>
            </a:r>
            <a:r>
              <a:rPr lang="ru-RU" sz="2400" dirty="0" smtClean="0"/>
              <a:t> </a:t>
            </a:r>
            <a:r>
              <a:rPr lang="ru-RU" sz="2400" dirty="0" err="1" smtClean="0"/>
              <a:t>энергияның</a:t>
            </a:r>
            <a:r>
              <a:rPr lang="ru-RU" sz="2400" dirty="0" smtClean="0"/>
              <a:t> </a:t>
            </a:r>
            <a:r>
              <a:rPr lang="ru-RU" sz="2400" dirty="0" err="1" smtClean="0"/>
              <a:t>қосылуына</a:t>
            </a:r>
            <a:r>
              <a:rPr lang="ru-RU" sz="2400" dirty="0" smtClean="0"/>
              <a:t> </a:t>
            </a:r>
            <a:r>
              <a:rPr lang="ru-RU" sz="2400" dirty="0" err="1" smtClean="0"/>
              <a:t>арналған</a:t>
            </a:r>
            <a:r>
              <a:rPr lang="ru-RU" sz="2400" dirty="0" smtClean="0"/>
              <a:t>, </a:t>
            </a:r>
            <a:r>
              <a:rPr lang="ru-RU" sz="2400" dirty="0" err="1" smtClean="0"/>
              <a:t>бұл</a:t>
            </a:r>
            <a:r>
              <a:rPr lang="ru-RU" sz="2400" dirty="0" smtClean="0"/>
              <a:t> </a:t>
            </a:r>
            <a:r>
              <a:rPr lang="ru-RU" sz="2400" dirty="0" err="1" smtClean="0"/>
              <a:t>субстраттың</a:t>
            </a:r>
            <a:r>
              <a:rPr lang="ru-RU" sz="2400" dirty="0" smtClean="0"/>
              <a:t> </a:t>
            </a:r>
            <a:r>
              <a:rPr lang="ru-RU" sz="2400" dirty="0" err="1" smtClean="0"/>
              <a:t>тотығу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процесінде</a:t>
            </a:r>
            <a:r>
              <a:rPr lang="ru-RU" sz="2400" dirty="0" smtClean="0"/>
              <a:t> </a:t>
            </a:r>
            <a:r>
              <a:rPr lang="ru-RU" sz="2400" dirty="0" err="1" smtClean="0"/>
              <a:t>немесе</a:t>
            </a:r>
            <a:r>
              <a:rPr lang="ru-RU" sz="2400" dirty="0" smtClean="0"/>
              <a:t> </a:t>
            </a:r>
            <a:r>
              <a:rPr lang="ru-RU" sz="2400" dirty="0" err="1" smtClean="0"/>
              <a:t>күн</a:t>
            </a:r>
            <a:r>
              <a:rPr lang="ru-RU" sz="2400" dirty="0" smtClean="0"/>
              <a:t> </a:t>
            </a:r>
            <a:r>
              <a:rPr lang="ru-RU" sz="2400" dirty="0" err="1" smtClean="0"/>
              <a:t>энергиясын</a:t>
            </a:r>
            <a:r>
              <a:rPr lang="ru-RU" sz="2400" dirty="0" smtClean="0"/>
              <a:t> </a:t>
            </a:r>
            <a:r>
              <a:rPr lang="ru-RU" sz="2400" dirty="0" err="1" smtClean="0"/>
              <a:t>сіңіру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процесінде</a:t>
            </a:r>
            <a:r>
              <a:rPr lang="ru-RU" sz="2400" dirty="0" smtClean="0"/>
              <a:t> </a:t>
            </a:r>
            <a:r>
              <a:rPr lang="ru-RU" sz="2400" dirty="0" err="1" smtClean="0"/>
              <a:t>пайда</a:t>
            </a:r>
            <a:r>
              <a:rPr lang="ru-RU" sz="2400" dirty="0" smtClean="0"/>
              <a:t> </a:t>
            </a:r>
            <a:r>
              <a:rPr lang="ru-RU" sz="2400" dirty="0" err="1" smtClean="0"/>
              <a:t>болады</a:t>
            </a:r>
            <a:r>
              <a:rPr lang="ru-RU" sz="2400" dirty="0" smtClean="0"/>
              <a:t>.</a:t>
            </a:r>
          </a:p>
          <a:p>
            <a:pPr indent="542925" algn="just"/>
            <a:r>
              <a:rPr lang="ru-RU" sz="2400" dirty="0" err="1" smtClean="0"/>
              <a:t>Негізг</a:t>
            </a:r>
            <a:r>
              <a:rPr lang="ru-RU" sz="2400" dirty="0" smtClean="0"/>
              <a:t> </a:t>
            </a:r>
            <a:r>
              <a:rPr lang="ru-RU" sz="2400" dirty="0" err="1" smtClean="0"/>
              <a:t>анаболикалық</a:t>
            </a:r>
            <a:r>
              <a:rPr lang="ru-RU" sz="2400" dirty="0" smtClean="0"/>
              <a:t> </a:t>
            </a:r>
            <a:r>
              <a:rPr lang="ru-RU" sz="2400" dirty="0" err="1" smtClean="0"/>
              <a:t>жолдар</a:t>
            </a:r>
            <a:r>
              <a:rPr lang="ru-RU" sz="2400" dirty="0" smtClean="0"/>
              <a:t> </a:t>
            </a:r>
            <a:r>
              <a:rPr lang="ru-RU" sz="2400" dirty="0" err="1" smtClean="0"/>
              <a:t>қарастырылады</a:t>
            </a:r>
            <a:r>
              <a:rPr lang="ru-RU" sz="2400" dirty="0" smtClean="0"/>
              <a:t>, </a:t>
            </a:r>
            <a:r>
              <a:rPr lang="ru-RU" sz="2400" dirty="0" err="1" smtClean="0"/>
              <a:t>мұнда</a:t>
            </a:r>
            <a:r>
              <a:rPr lang="ru-RU" sz="2400" dirty="0" smtClean="0"/>
              <a:t> АТФ </a:t>
            </a:r>
            <a:r>
              <a:rPr lang="ru-RU" sz="2400" dirty="0" err="1" smtClean="0"/>
              <a:t>энергиясы</a:t>
            </a:r>
            <a:r>
              <a:rPr lang="ru-RU" sz="2400" dirty="0" smtClean="0"/>
              <a:t> </a:t>
            </a:r>
            <a:r>
              <a:rPr lang="ru-RU" sz="2400" dirty="0" err="1" smtClean="0"/>
              <a:t>есебінен</a:t>
            </a:r>
            <a:r>
              <a:rPr lang="ru-RU" sz="2400" dirty="0" smtClean="0"/>
              <a:t> </a:t>
            </a:r>
            <a:r>
              <a:rPr lang="ru-RU" sz="2400" dirty="0" err="1" smtClean="0"/>
              <a:t>көмірсулар</a:t>
            </a:r>
            <a:r>
              <a:rPr lang="ru-RU" sz="2400" dirty="0" smtClean="0"/>
              <a:t>, </a:t>
            </a:r>
            <a:r>
              <a:rPr lang="ru-RU" sz="2400" dirty="0" err="1" smtClean="0"/>
              <a:t>липидтер</a:t>
            </a:r>
            <a:r>
              <a:rPr lang="ru-RU" sz="2400" dirty="0" smtClean="0"/>
              <a:t>, амин </a:t>
            </a:r>
            <a:r>
              <a:rPr lang="ru-RU" sz="2400" dirty="0" err="1" smtClean="0"/>
              <a:t>қышқылдары</a:t>
            </a:r>
            <a:r>
              <a:rPr lang="ru-RU" sz="2400" dirty="0" smtClean="0"/>
              <a:t> </a:t>
            </a:r>
            <a:r>
              <a:rPr lang="ru-RU" sz="2400" dirty="0" err="1" smtClean="0"/>
              <a:t>және</a:t>
            </a:r>
            <a:r>
              <a:rPr lang="ru-RU" sz="2400" dirty="0" smtClean="0"/>
              <a:t> </a:t>
            </a:r>
            <a:r>
              <a:rPr lang="ru-RU" sz="2400" dirty="0" err="1" smtClean="0"/>
              <a:t>нуклеотидтер</a:t>
            </a:r>
            <a:r>
              <a:rPr lang="ru-RU" sz="2400" dirty="0" smtClean="0"/>
              <a:t> </a:t>
            </a:r>
            <a:r>
              <a:rPr lang="ru-RU" sz="2400" dirty="0" err="1" smtClean="0"/>
              <a:t>қарапайым</a:t>
            </a:r>
            <a:r>
              <a:rPr lang="ru-RU" sz="2400" dirty="0" smtClean="0"/>
              <a:t> </a:t>
            </a:r>
            <a:r>
              <a:rPr lang="ru-RU" sz="2400" dirty="0" err="1" smtClean="0"/>
              <a:t>бастапқы</a:t>
            </a:r>
            <a:r>
              <a:rPr lang="ru-RU" sz="2400" dirty="0" smtClean="0"/>
              <a:t> </a:t>
            </a:r>
            <a:r>
              <a:rPr lang="ru-RU" sz="2400" dirty="0" err="1" smtClean="0"/>
              <a:t>ізбасарлардың</a:t>
            </a:r>
            <a:r>
              <a:rPr lang="ru-RU" sz="2400" dirty="0" smtClean="0"/>
              <a:t> </a:t>
            </a:r>
            <a:r>
              <a:rPr lang="ru-RU" sz="2400" dirty="0" err="1" smtClean="0"/>
              <a:t>молекулаларынан</a:t>
            </a:r>
            <a:r>
              <a:rPr lang="ru-RU" sz="2400" dirty="0" smtClean="0"/>
              <a:t> </a:t>
            </a:r>
            <a:r>
              <a:rPr lang="ru-RU" sz="2400" dirty="0" err="1" smtClean="0"/>
              <a:t>синтезделеді</a:t>
            </a:r>
            <a:r>
              <a:rPr lang="ru-RU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0637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209461"/>
            <a:ext cx="115062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/>
            <a:r>
              <a:rPr lang="ru-RU" sz="2400" dirty="0" err="1" smtClean="0"/>
              <a:t>Ішек</a:t>
            </a:r>
            <a:r>
              <a:rPr lang="ru-RU" sz="2400" dirty="0" smtClean="0"/>
              <a:t> </a:t>
            </a:r>
            <a:r>
              <a:rPr lang="ru-RU" sz="2400" dirty="0" err="1" smtClean="0"/>
              <a:t>таяқшасынан</a:t>
            </a:r>
            <a:r>
              <a:rPr lang="ru-RU" sz="2400" dirty="0" smtClean="0"/>
              <a:t> </a:t>
            </a:r>
            <a:r>
              <a:rPr lang="ru-RU" sz="2400" dirty="0" err="1" smtClean="0"/>
              <a:t>адамға</a:t>
            </a:r>
            <a:r>
              <a:rPr lang="ru-RU" sz="2400" dirty="0" smtClean="0"/>
              <a:t> </a:t>
            </a:r>
            <a:r>
              <a:rPr lang="ru-RU" sz="2400" dirty="0" err="1" smtClean="0"/>
              <a:t>дейін</a:t>
            </a:r>
            <a:r>
              <a:rPr lang="ru-RU" sz="2400" dirty="0" smtClean="0"/>
              <a:t> </a:t>
            </a:r>
            <a:r>
              <a:rPr lang="ru-RU" sz="2400" dirty="0" err="1" smtClean="0"/>
              <a:t>әртүрлі</a:t>
            </a:r>
            <a:r>
              <a:rPr lang="ru-RU" sz="2400" dirty="0" smtClean="0"/>
              <a:t> </a:t>
            </a:r>
            <a:r>
              <a:rPr lang="ru-RU" sz="2400" dirty="0" err="1" smtClean="0"/>
              <a:t>ағзалардағы</a:t>
            </a:r>
            <a:r>
              <a:rPr lang="ru-RU" sz="2400" dirty="0" smtClean="0"/>
              <a:t> </a:t>
            </a:r>
            <a:r>
              <a:rPr lang="ru-RU" sz="2400" dirty="0" err="1" smtClean="0"/>
              <a:t>метаболикалық</a:t>
            </a:r>
            <a:r>
              <a:rPr lang="ru-RU" sz="2400" dirty="0" smtClean="0"/>
              <a:t> </a:t>
            </a:r>
            <a:r>
              <a:rPr lang="ru-RU" sz="2400" dirty="0" err="1" smtClean="0"/>
              <a:t>жолдар</a:t>
            </a:r>
            <a:r>
              <a:rPr lang="ru-RU" sz="2400" dirty="0" smtClean="0"/>
              <a:t> </a:t>
            </a:r>
            <a:r>
              <a:rPr lang="ru-RU" sz="2400" dirty="0" err="1" smtClean="0"/>
              <a:t>және</a:t>
            </a:r>
            <a:r>
              <a:rPr lang="ru-RU" sz="2400" dirty="0" smtClean="0"/>
              <a:t> </a:t>
            </a:r>
            <a:r>
              <a:rPr lang="ru-RU" sz="2400" dirty="0" err="1" smtClean="0"/>
              <a:t>сүтқоректілерде</a:t>
            </a:r>
            <a:r>
              <a:rPr lang="ru-RU" sz="2400" dirty="0" smtClean="0"/>
              <a:t> </a:t>
            </a:r>
            <a:r>
              <a:rPr lang="ru-RU" sz="2400" dirty="0" err="1" smtClean="0"/>
              <a:t>олардың</a:t>
            </a:r>
            <a:r>
              <a:rPr lang="ru-RU" sz="2400" dirty="0" smtClean="0"/>
              <a:t> </a:t>
            </a:r>
            <a:r>
              <a:rPr lang="ru-RU" sz="2400" dirty="0" err="1" smtClean="0"/>
              <a:t>реттелуі</a:t>
            </a:r>
            <a:r>
              <a:rPr lang="ru-RU" sz="2400" dirty="0" smtClean="0"/>
              <a:t> мен </a:t>
            </a:r>
            <a:r>
              <a:rPr lang="ru-RU" sz="2400" dirty="0" err="1" smtClean="0"/>
              <a:t>бірігуінің</a:t>
            </a:r>
            <a:r>
              <a:rPr lang="ru-RU" sz="2400" dirty="0" smtClean="0"/>
              <a:t> </a:t>
            </a:r>
            <a:r>
              <a:rPr lang="ru-RU" sz="2400" dirty="0" err="1" smtClean="0"/>
              <a:t>гормондық</a:t>
            </a:r>
            <a:r>
              <a:rPr lang="ru-RU" sz="2400" dirty="0" smtClean="0"/>
              <a:t> </a:t>
            </a:r>
            <a:r>
              <a:rPr lang="ru-RU" sz="2400" dirty="0" err="1" smtClean="0"/>
              <a:t>механизмдері</a:t>
            </a:r>
            <a:r>
              <a:rPr lang="ru-RU" sz="2400" dirty="0" smtClean="0"/>
              <a:t>  </a:t>
            </a:r>
            <a:r>
              <a:rPr lang="ru-RU" sz="2400" dirty="0" err="1" smtClean="0"/>
              <a:t>талқыланады</a:t>
            </a:r>
            <a:r>
              <a:rPr lang="ru-RU" sz="2400" dirty="0" smtClean="0"/>
              <a:t>.</a:t>
            </a:r>
          </a:p>
          <a:p>
            <a:pPr indent="542925" algn="just"/>
            <a:r>
              <a:rPr lang="ru-RU" sz="2400" dirty="0" err="1" smtClean="0"/>
              <a:t>Осыдан</a:t>
            </a:r>
            <a:r>
              <a:rPr lang="ru-RU" sz="2400" dirty="0" smtClean="0"/>
              <a:t> </a:t>
            </a:r>
            <a:r>
              <a:rPr lang="ru-RU" sz="2400" dirty="0" err="1" smtClean="0"/>
              <a:t>кейін</a:t>
            </a:r>
            <a:r>
              <a:rPr lang="ru-RU" sz="2400" dirty="0" smtClean="0"/>
              <a:t> </a:t>
            </a:r>
            <a:r>
              <a:rPr lang="ru-RU" sz="2400" dirty="0" err="1" smtClean="0"/>
              <a:t>аралық</a:t>
            </a:r>
            <a:r>
              <a:rPr lang="ru-RU" sz="2400" dirty="0" smtClean="0"/>
              <a:t> метаболизм </a:t>
            </a:r>
            <a:r>
              <a:rPr lang="ru-RU" sz="2400" dirty="0" err="1" smtClean="0"/>
              <a:t>зерттеледі</a:t>
            </a:r>
            <a:r>
              <a:rPr lang="ru-RU" sz="2400" dirty="0" smtClean="0"/>
              <a:t>. </a:t>
            </a:r>
            <a:r>
              <a:rPr lang="ru-RU" sz="2400" dirty="0" err="1" smtClean="0"/>
              <a:t>Жасушалық</a:t>
            </a:r>
            <a:r>
              <a:rPr lang="ru-RU" sz="2400" dirty="0" smtClean="0"/>
              <a:t> </a:t>
            </a:r>
            <a:r>
              <a:rPr lang="ru-RU" sz="2400" dirty="0" err="1" smtClean="0"/>
              <a:t>метаболизмді</a:t>
            </a:r>
            <a:r>
              <a:rPr lang="ru-RU" sz="2400" dirty="0" smtClean="0"/>
              <a:t> </a:t>
            </a:r>
            <a:r>
              <a:rPr lang="ru-RU" sz="2400" dirty="0" err="1" smtClean="0"/>
              <a:t>зерттей</a:t>
            </a:r>
            <a:r>
              <a:rPr lang="ru-RU" sz="2400" dirty="0" smtClean="0"/>
              <a:t> </a:t>
            </a:r>
            <a:r>
              <a:rPr lang="ru-RU" sz="2400" dirty="0" err="1" smtClean="0"/>
              <a:t>отырып</a:t>
            </a:r>
            <a:r>
              <a:rPr lang="ru-RU" sz="2400" dirty="0" smtClean="0"/>
              <a:t>, осы </a:t>
            </a:r>
            <a:r>
              <a:rPr lang="ru-RU" sz="2400" dirty="0" err="1" smtClean="0"/>
              <a:t>сипатталған</a:t>
            </a:r>
            <a:r>
              <a:rPr lang="ru-RU" sz="2400" dirty="0" smtClean="0"/>
              <a:t> </a:t>
            </a:r>
            <a:r>
              <a:rPr lang="ru-RU" sz="2400" dirty="0" err="1" smtClean="0"/>
              <a:t>көптеген</a:t>
            </a:r>
            <a:r>
              <a:rPr lang="ru-RU" sz="2400" dirty="0" smtClean="0"/>
              <a:t> </a:t>
            </a:r>
            <a:r>
              <a:rPr lang="ru-RU" sz="2400" dirty="0" err="1" smtClean="0"/>
              <a:t>реакциялардың</a:t>
            </a:r>
            <a:r>
              <a:rPr lang="ru-RU" sz="2400" dirty="0" smtClean="0"/>
              <a:t> </a:t>
            </a:r>
            <a:r>
              <a:rPr lang="ru-RU" sz="2400" dirty="0" err="1" smtClean="0"/>
              <a:t>болатынын</a:t>
            </a:r>
            <a:r>
              <a:rPr lang="ru-RU" sz="2400" dirty="0" smtClean="0"/>
              <a:t> </a:t>
            </a:r>
            <a:r>
              <a:rPr lang="ru-RU" sz="2400" dirty="0" err="1" smtClean="0"/>
              <a:t>және</a:t>
            </a:r>
            <a:r>
              <a:rPr lang="ru-RU" sz="2400" dirty="0" smtClean="0"/>
              <a:t> </a:t>
            </a:r>
            <a:r>
              <a:rPr lang="ru-RU" sz="2400" dirty="0" err="1" smtClean="0"/>
              <a:t>тірі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организмдерде</a:t>
            </a:r>
            <a:r>
              <a:rPr lang="ru-RU" sz="2400" dirty="0" smtClean="0"/>
              <a:t> </a:t>
            </a:r>
            <a:r>
              <a:rPr lang="ru-RU" sz="2400" dirty="0" err="1" smtClean="0"/>
              <a:t>шешуші</a:t>
            </a:r>
            <a:r>
              <a:rPr lang="ru-RU" sz="2400" dirty="0" smtClean="0"/>
              <a:t> </a:t>
            </a:r>
            <a:r>
              <a:rPr lang="ru-RU" sz="2400" dirty="0" err="1" smtClean="0"/>
              <a:t>рөл</a:t>
            </a:r>
            <a:r>
              <a:rPr lang="ru-RU" sz="2400" dirty="0" smtClean="0"/>
              <a:t> </a:t>
            </a:r>
            <a:r>
              <a:rPr lang="ru-RU" sz="2400" dirty="0" err="1" smtClean="0"/>
              <a:t>атқаратынын</a:t>
            </a:r>
            <a:r>
              <a:rPr lang="ru-RU" sz="2400" dirty="0" smtClean="0"/>
              <a:t> </a:t>
            </a:r>
            <a:r>
              <a:rPr lang="ru-RU" sz="2400" dirty="0" err="1" smtClean="0"/>
              <a:t>есте</a:t>
            </a:r>
            <a:r>
              <a:rPr lang="ru-RU" sz="2400" dirty="0" smtClean="0"/>
              <a:t> </a:t>
            </a:r>
            <a:r>
              <a:rPr lang="ru-RU" sz="2400" dirty="0" err="1" smtClean="0"/>
              <a:t>ұстаған</a:t>
            </a:r>
            <a:r>
              <a:rPr lang="ru-RU" sz="2400" dirty="0" smtClean="0"/>
              <a:t> </a:t>
            </a:r>
            <a:r>
              <a:rPr lang="ru-RU" sz="2400" dirty="0" err="1" smtClean="0"/>
              <a:t>жөн</a:t>
            </a:r>
            <a:r>
              <a:rPr lang="ru-RU" sz="2400" dirty="0" smtClean="0"/>
              <a:t>.</a:t>
            </a:r>
          </a:p>
          <a:p>
            <a:pPr indent="542925" algn="just"/>
            <a:r>
              <a:rPr lang="ru-RU" sz="2400" dirty="0" err="1" smtClean="0"/>
              <a:t>Әрқашан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организмдегі</a:t>
            </a:r>
            <a:r>
              <a:rPr lang="ru-RU" sz="2400" dirty="0" smtClean="0"/>
              <a:t> осы </a:t>
            </a:r>
            <a:r>
              <a:rPr lang="ru-RU" sz="2400" dirty="0" err="1" smtClean="0"/>
              <a:t>немесе</a:t>
            </a:r>
            <a:r>
              <a:rPr lang="ru-RU" sz="2400" dirty="0" smtClean="0"/>
              <a:t> </a:t>
            </a:r>
            <a:r>
              <a:rPr lang="ru-RU" sz="2400" dirty="0" err="1" smtClean="0"/>
              <a:t>басқа</a:t>
            </a:r>
            <a:r>
              <a:rPr lang="ru-RU" sz="2400" dirty="0" smtClean="0"/>
              <a:t> </a:t>
            </a:r>
            <a:r>
              <a:rPr lang="ru-RU" sz="2400" dirty="0" err="1" smtClean="0"/>
              <a:t>химиялық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процестің</a:t>
            </a:r>
            <a:r>
              <a:rPr lang="ru-RU" sz="2400" dirty="0" smtClean="0"/>
              <a:t> (реакция </a:t>
            </a:r>
            <a:r>
              <a:rPr lang="ru-RU" sz="2400" dirty="0" err="1" smtClean="0"/>
              <a:t>немесе</a:t>
            </a:r>
            <a:r>
              <a:rPr lang="ru-RU" sz="2400" dirty="0" smtClean="0"/>
              <a:t> </a:t>
            </a:r>
            <a:r>
              <a:rPr lang="ru-RU" sz="2400" dirty="0" err="1" smtClean="0"/>
              <a:t>бүкіл</a:t>
            </a:r>
            <a:r>
              <a:rPr lang="ru-RU" sz="2400" dirty="0" smtClean="0"/>
              <a:t> </a:t>
            </a:r>
            <a:r>
              <a:rPr lang="ru-RU" sz="2400" dirty="0" err="1" smtClean="0"/>
              <a:t>зат</a:t>
            </a:r>
            <a:r>
              <a:rPr lang="ru-RU" sz="2400" dirty="0" smtClean="0"/>
              <a:t> </a:t>
            </a:r>
            <a:r>
              <a:rPr lang="ru-RU" sz="2400" dirty="0" err="1" smtClean="0"/>
              <a:t>алмасу</a:t>
            </a:r>
            <a:r>
              <a:rPr lang="ru-RU" sz="2400" dirty="0" smtClean="0"/>
              <a:t> </a:t>
            </a:r>
            <a:r>
              <a:rPr lang="ru-RU" sz="2400" dirty="0" err="1" smtClean="0"/>
              <a:t>жолы</a:t>
            </a:r>
            <a:r>
              <a:rPr lang="ru-RU" sz="2400" dirty="0" smtClean="0"/>
              <a:t>) </a:t>
            </a:r>
            <a:r>
              <a:rPr lang="ru-RU" sz="2400" dirty="0" err="1" smtClean="0"/>
              <a:t>рөлі</a:t>
            </a:r>
            <a:r>
              <a:rPr lang="ru-RU" sz="2400" dirty="0" smtClean="0"/>
              <a:t> </a:t>
            </a:r>
            <a:r>
              <a:rPr lang="ru-RU" sz="2400" dirty="0" err="1" smtClean="0"/>
              <a:t>қандай</a:t>
            </a:r>
            <a:r>
              <a:rPr lang="ru-RU" sz="2400" dirty="0" smtClean="0"/>
              <a:t> </a:t>
            </a:r>
            <a:r>
              <a:rPr lang="ru-RU" sz="2400" dirty="0" err="1" smtClean="0"/>
              <a:t>екенін</a:t>
            </a:r>
            <a:r>
              <a:rPr lang="ru-RU" sz="2400" dirty="0" smtClean="0"/>
              <a:t> </a:t>
            </a:r>
            <a:r>
              <a:rPr lang="ru-RU" sz="2400" dirty="0" err="1" smtClean="0"/>
              <a:t>түсіну</a:t>
            </a:r>
            <a:r>
              <a:rPr lang="ru-RU" sz="2400" dirty="0" smtClean="0"/>
              <a:t> </a:t>
            </a:r>
            <a:r>
              <a:rPr lang="ru-RU" sz="2400" dirty="0" err="1" smtClean="0"/>
              <a:t>керек</a:t>
            </a:r>
            <a:r>
              <a:rPr lang="ru-RU" sz="2400" dirty="0" smtClean="0"/>
              <a:t> </a:t>
            </a:r>
            <a:r>
              <a:rPr lang="ru-RU" sz="2400" dirty="0" err="1" smtClean="0"/>
              <a:t>болады</a:t>
            </a:r>
            <a:r>
              <a:rPr lang="ru-RU" sz="2400" dirty="0" smtClean="0"/>
              <a:t>.</a:t>
            </a:r>
          </a:p>
          <a:p>
            <a:pPr indent="542925" algn="just"/>
            <a:r>
              <a:rPr lang="ru-RU" sz="2400" dirty="0" err="1" smtClean="0"/>
              <a:t>Жасушаның</a:t>
            </a:r>
            <a:r>
              <a:rPr lang="ru-RU" sz="2400" dirty="0" smtClean="0"/>
              <a:t> </a:t>
            </a:r>
            <a:r>
              <a:rPr lang="ru-RU" sz="2400" dirty="0" err="1" smtClean="0"/>
              <a:t>өміршеңдігін</a:t>
            </a:r>
            <a:r>
              <a:rPr lang="ru-RU" sz="2400" dirty="0" smtClean="0"/>
              <a:t> </a:t>
            </a:r>
            <a:r>
              <a:rPr lang="ru-RU" sz="2400" dirty="0" err="1" smtClean="0"/>
              <a:t>сақтау</a:t>
            </a:r>
            <a:r>
              <a:rPr lang="ru-RU" sz="2400" dirty="0" smtClean="0"/>
              <a:t> </a:t>
            </a:r>
            <a:r>
              <a:rPr lang="ru-RU" sz="2400" dirty="0" err="1" smtClean="0"/>
              <a:t>үшін</a:t>
            </a:r>
            <a:r>
              <a:rPr lang="ru-RU" sz="2400" dirty="0" smtClean="0"/>
              <a:t> </a:t>
            </a:r>
            <a:r>
              <a:rPr lang="ru-RU" sz="2400" dirty="0" err="1" smtClean="0"/>
              <a:t>қажетті</a:t>
            </a:r>
            <a:r>
              <a:rPr lang="ru-RU" sz="2400" dirty="0" smtClean="0"/>
              <a:t> энергия мен </a:t>
            </a:r>
            <a:r>
              <a:rPr lang="ru-RU" sz="2400" dirty="0" err="1" smtClean="0"/>
              <a:t>заттарды</a:t>
            </a:r>
            <a:r>
              <a:rPr lang="ru-RU" sz="2400" dirty="0" smtClean="0"/>
              <a:t> </a:t>
            </a:r>
            <a:r>
              <a:rPr lang="ru-RU" sz="2400" dirty="0" err="1" smtClean="0"/>
              <a:t>алу</a:t>
            </a:r>
            <a:r>
              <a:rPr lang="ru-RU" sz="2400" dirty="0" smtClean="0"/>
              <a:t> </a:t>
            </a:r>
            <a:r>
              <a:rPr lang="ru-RU" sz="2400" dirty="0" err="1" smtClean="0"/>
              <a:t>үшін</a:t>
            </a:r>
            <a:r>
              <a:rPr lang="ru-RU" sz="2400" dirty="0" smtClean="0"/>
              <a:t> </a:t>
            </a:r>
            <a:r>
              <a:rPr lang="ru-RU" sz="2400" dirty="0" err="1" smtClean="0"/>
              <a:t>бір</a:t>
            </a:r>
            <a:r>
              <a:rPr lang="ru-RU" sz="2400" dirty="0" smtClean="0"/>
              <a:t> </a:t>
            </a:r>
            <a:r>
              <a:rPr lang="ru-RU" sz="2400" dirty="0" err="1" smtClean="0"/>
              <a:t>жасушада</a:t>
            </a:r>
            <a:r>
              <a:rPr lang="ru-RU" sz="2400" dirty="0" smtClean="0"/>
              <a:t> </a:t>
            </a:r>
            <a:r>
              <a:rPr lang="ru-RU" sz="2400" dirty="0" err="1" smtClean="0"/>
              <a:t>үздіксіз</a:t>
            </a:r>
            <a:r>
              <a:rPr lang="ru-RU" sz="2400" dirty="0" smtClean="0"/>
              <a:t> </a:t>
            </a:r>
            <a:r>
              <a:rPr lang="ru-RU" sz="2400" dirty="0" err="1" smtClean="0"/>
              <a:t>жүріп</a:t>
            </a:r>
            <a:r>
              <a:rPr lang="ru-RU" sz="2400" dirty="0" smtClean="0"/>
              <a:t> </a:t>
            </a:r>
            <a:r>
              <a:rPr lang="ru-RU" sz="2400" dirty="0" err="1" smtClean="0"/>
              <a:t>жатқан</a:t>
            </a:r>
            <a:r>
              <a:rPr lang="ru-RU" sz="2400" dirty="0" smtClean="0"/>
              <a:t> </a:t>
            </a:r>
            <a:r>
              <a:rPr lang="ru-RU" sz="2400" dirty="0" err="1" smtClean="0"/>
              <a:t>басқа</a:t>
            </a:r>
            <a:r>
              <a:rPr lang="ru-RU" sz="2400" dirty="0" smtClean="0"/>
              <a:t> </a:t>
            </a:r>
            <a:r>
              <a:rPr lang="ru-RU" sz="2400" dirty="0" err="1" smtClean="0"/>
              <a:t>реакциялармен</a:t>
            </a:r>
            <a:r>
              <a:rPr lang="ru-RU" sz="2400" dirty="0" smtClean="0"/>
              <a:t> </a:t>
            </a:r>
            <a:r>
              <a:rPr lang="ru-RU" sz="2400" dirty="0" err="1" smtClean="0"/>
              <a:t>зерттелетін</a:t>
            </a:r>
            <a:r>
              <a:rPr lang="ru-RU" sz="2400" dirty="0" smtClean="0"/>
              <a:t> </a:t>
            </a:r>
            <a:r>
              <a:rPr lang="ru-RU" sz="2400" dirty="0" err="1" smtClean="0"/>
              <a:t>реакциялар</a:t>
            </a:r>
            <a:r>
              <a:rPr lang="ru-RU" sz="2400" dirty="0" smtClean="0"/>
              <a:t> </a:t>
            </a:r>
            <a:r>
              <a:rPr lang="ru-RU" sz="2400" dirty="0" err="1" smtClean="0"/>
              <a:t>қалай</a:t>
            </a:r>
            <a:r>
              <a:rPr lang="ru-RU" sz="2400" dirty="0" smtClean="0"/>
              <a:t> </a:t>
            </a:r>
            <a:r>
              <a:rPr lang="ru-RU" sz="2400" dirty="0" err="1" smtClean="0"/>
              <a:t>байланысқан</a:t>
            </a:r>
            <a:r>
              <a:rPr lang="ru-RU" sz="2400" dirty="0" smtClean="0"/>
              <a:t>?</a:t>
            </a:r>
          </a:p>
          <a:p>
            <a:pPr indent="542925" algn="just"/>
            <a:r>
              <a:rPr lang="ru-RU" sz="2400" dirty="0" err="1" smtClean="0"/>
              <a:t>Көп</a:t>
            </a:r>
            <a:r>
              <a:rPr lang="ru-RU" sz="2400" dirty="0" smtClean="0"/>
              <a:t> </a:t>
            </a:r>
            <a:r>
              <a:rPr lang="ru-RU" sz="2400" dirty="0" err="1" smtClean="0"/>
              <a:t>деңгейлі</a:t>
            </a:r>
            <a:r>
              <a:rPr lang="ru-RU" sz="2400" dirty="0" smtClean="0"/>
              <a:t> </a:t>
            </a:r>
            <a:r>
              <a:rPr lang="ru-RU" sz="2400" dirty="0" err="1" smtClean="0"/>
              <a:t>реттеу</a:t>
            </a:r>
            <a:r>
              <a:rPr lang="ru-RU" sz="2400" dirty="0" smtClean="0"/>
              <a:t> </a:t>
            </a:r>
            <a:r>
              <a:rPr lang="ru-RU" sz="2400" dirty="0" err="1" smtClean="0"/>
              <a:t>механизмдері</a:t>
            </a:r>
            <a:r>
              <a:rPr lang="ru-RU" sz="2400" dirty="0" smtClean="0"/>
              <a:t> </a:t>
            </a:r>
            <a:r>
              <a:rPr lang="ru-RU" sz="2400" dirty="0" err="1" smtClean="0"/>
              <a:t>заттардың</a:t>
            </a:r>
            <a:r>
              <a:rPr lang="ru-RU" sz="2400" dirty="0" smtClean="0"/>
              <a:t> </a:t>
            </a:r>
            <a:r>
              <a:rPr lang="ru-RU" sz="2400" dirty="0" err="1" smtClean="0"/>
              <a:t>және</a:t>
            </a:r>
            <a:r>
              <a:rPr lang="ru-RU" sz="2400" dirty="0" smtClean="0"/>
              <a:t> </a:t>
            </a:r>
            <a:r>
              <a:rPr lang="ru-RU" sz="2400" dirty="0" err="1" smtClean="0"/>
              <a:t>энергияның</a:t>
            </a:r>
            <a:r>
              <a:rPr lang="ru-RU" sz="2400" dirty="0" smtClean="0"/>
              <a:t> </a:t>
            </a:r>
            <a:r>
              <a:rPr lang="ru-RU" sz="2400" dirty="0" err="1" smtClean="0"/>
              <a:t>сіңірілуі</a:t>
            </a:r>
            <a:r>
              <a:rPr lang="ru-RU" sz="2400" dirty="0" smtClean="0"/>
              <a:t> мен </a:t>
            </a:r>
            <a:r>
              <a:rPr lang="ru-RU" sz="2400" dirty="0" err="1" smtClean="0"/>
              <a:t>бөлінуін</a:t>
            </a:r>
            <a:r>
              <a:rPr lang="ru-RU" sz="2400" dirty="0" smtClean="0"/>
              <a:t> </a:t>
            </a:r>
            <a:r>
              <a:rPr lang="ru-RU" sz="2400" dirty="0" err="1" smtClean="0"/>
              <a:t>қалай</a:t>
            </a:r>
            <a:r>
              <a:rPr lang="ru-RU" sz="2400" dirty="0" smtClean="0"/>
              <a:t> </a:t>
            </a:r>
            <a:r>
              <a:rPr lang="ru-RU" sz="2400" dirty="0" err="1" smtClean="0"/>
              <a:t>теңестіреді</a:t>
            </a:r>
            <a:r>
              <a:rPr lang="ru-RU" sz="2400" dirty="0" smtClean="0"/>
              <a:t>, </a:t>
            </a:r>
            <a:r>
              <a:rPr lang="ru-RU" sz="2400" dirty="0" err="1" smtClean="0"/>
              <a:t>яғни</a:t>
            </a:r>
            <a:r>
              <a:rPr lang="ru-RU" sz="2400" dirty="0" smtClean="0"/>
              <a:t> </a:t>
            </a:r>
            <a:r>
              <a:rPr lang="ru-RU" sz="2400" dirty="0" err="1" smtClean="0"/>
              <a:t>бүкіл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организмнің</a:t>
            </a:r>
            <a:r>
              <a:rPr lang="ru-RU" sz="2400" dirty="0" smtClean="0"/>
              <a:t> </a:t>
            </a:r>
            <a:r>
              <a:rPr lang="ru-RU" sz="2400" dirty="0" err="1" smtClean="0"/>
              <a:t>стационарлық-динамикалық</a:t>
            </a:r>
            <a:r>
              <a:rPr lang="ru-RU" sz="2400" dirty="0" smtClean="0"/>
              <a:t> </a:t>
            </a:r>
            <a:r>
              <a:rPr lang="ru-RU" sz="2400" dirty="0" err="1" smtClean="0"/>
              <a:t>жағдайына</a:t>
            </a:r>
            <a:r>
              <a:rPr lang="ru-RU" sz="2400" dirty="0" smtClean="0"/>
              <a:t> </a:t>
            </a:r>
            <a:r>
              <a:rPr lang="ru-RU" sz="2400" dirty="0" err="1" smtClean="0"/>
              <a:t>жетуді</a:t>
            </a:r>
            <a:r>
              <a:rPr lang="ru-RU" sz="2400" dirty="0" smtClean="0"/>
              <a:t> </a:t>
            </a:r>
            <a:r>
              <a:rPr lang="ru-RU" sz="2400" dirty="0" err="1" smtClean="0"/>
              <a:t>қамтамасыз</a:t>
            </a:r>
            <a:r>
              <a:rPr lang="ru-RU" sz="2400" dirty="0" smtClean="0"/>
              <a:t> </a:t>
            </a:r>
            <a:r>
              <a:rPr lang="ru-RU" sz="2400" dirty="0" err="1" smtClean="0"/>
              <a:t>етеді</a:t>
            </a:r>
            <a:r>
              <a:rPr lang="ru-RU" sz="2400" dirty="0" smtClean="0"/>
              <a:t>?</a:t>
            </a:r>
          </a:p>
          <a:p>
            <a:pPr indent="542925" algn="just"/>
            <a:r>
              <a:rPr lang="ru-RU" sz="2400" dirty="0" err="1" smtClean="0"/>
              <a:t>Метаболизмді</a:t>
            </a:r>
            <a:r>
              <a:rPr lang="ru-RU" sz="2400" dirty="0" smtClean="0"/>
              <a:t> осы </a:t>
            </a:r>
            <a:r>
              <a:rPr lang="ru-RU" sz="2400" dirty="0" err="1" smtClean="0"/>
              <a:t>тұрғыдан</a:t>
            </a:r>
            <a:r>
              <a:rPr lang="ru-RU" sz="2400" dirty="0" smtClean="0"/>
              <a:t> </a:t>
            </a:r>
            <a:r>
              <a:rPr lang="ru-RU" sz="2400" dirty="0" err="1" smtClean="0"/>
              <a:t>зерттей</a:t>
            </a:r>
            <a:r>
              <a:rPr lang="ru-RU" sz="2400" dirty="0" smtClean="0"/>
              <a:t> </a:t>
            </a:r>
            <a:r>
              <a:rPr lang="ru-RU" sz="2400" dirty="0" err="1" smtClean="0"/>
              <a:t>отырып</a:t>
            </a:r>
            <a:r>
              <a:rPr lang="ru-RU" sz="2400" dirty="0" smtClean="0"/>
              <a:t>, </a:t>
            </a:r>
            <a:r>
              <a:rPr lang="ru-RU" sz="2400" dirty="0" err="1" smtClean="0"/>
              <a:t>өмірдің</a:t>
            </a:r>
            <a:r>
              <a:rPr lang="ru-RU" sz="2400" dirty="0" smtClean="0"/>
              <a:t> </a:t>
            </a:r>
            <a:r>
              <a:rPr lang="ru-RU" sz="2400" dirty="0" err="1" smtClean="0"/>
              <a:t>өзіндік</a:t>
            </a:r>
            <a:r>
              <a:rPr lang="ru-RU" sz="2400" dirty="0" smtClean="0"/>
              <a:t> </a:t>
            </a:r>
            <a:r>
              <a:rPr lang="ru-RU" sz="2400" dirty="0" err="1" smtClean="0"/>
              <a:t>негізін</a:t>
            </a:r>
            <a:r>
              <a:rPr lang="ru-RU" sz="2400" dirty="0" smtClean="0"/>
              <a:t> </a:t>
            </a:r>
            <a:r>
              <a:rPr lang="ru-RU" sz="2400" dirty="0" err="1" smtClean="0"/>
              <a:t>түсінуге</a:t>
            </a:r>
            <a:r>
              <a:rPr lang="ru-RU" sz="2400" dirty="0" smtClean="0"/>
              <a:t> </a:t>
            </a:r>
            <a:r>
              <a:rPr lang="ru-RU" sz="2400" dirty="0" err="1" smtClean="0"/>
              <a:t>және</a:t>
            </a:r>
            <a:r>
              <a:rPr lang="ru-RU" sz="2400" dirty="0" smtClean="0"/>
              <a:t> </a:t>
            </a:r>
            <a:r>
              <a:rPr lang="ru-RU" sz="2400" dirty="0" err="1" smtClean="0"/>
              <a:t>алған</a:t>
            </a:r>
            <a:r>
              <a:rPr lang="ru-RU" sz="2400" dirty="0" smtClean="0"/>
              <a:t> </a:t>
            </a:r>
            <a:r>
              <a:rPr lang="ru-RU" sz="2400" dirty="0" err="1" smtClean="0"/>
              <a:t>терең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білімді</a:t>
            </a:r>
            <a:r>
              <a:rPr lang="ru-RU" sz="2400" dirty="0" smtClean="0"/>
              <a:t> </a:t>
            </a:r>
            <a:r>
              <a:rPr lang="ru-RU" sz="2400" dirty="0" err="1" smtClean="0"/>
              <a:t>медицинада</a:t>
            </a:r>
            <a:r>
              <a:rPr lang="ru-RU" sz="2400" dirty="0" smtClean="0"/>
              <a:t>, </a:t>
            </a:r>
            <a:r>
              <a:rPr lang="ru-RU" sz="2400" dirty="0" err="1" smtClean="0"/>
              <a:t>ауыл</a:t>
            </a:r>
            <a:r>
              <a:rPr lang="ru-RU" sz="2400" dirty="0" smtClean="0"/>
              <a:t> </a:t>
            </a:r>
            <a:r>
              <a:rPr lang="ru-RU" sz="2400" dirty="0" err="1" smtClean="0"/>
              <a:t>шаруашылығында</a:t>
            </a:r>
            <a:r>
              <a:rPr lang="ru-RU" sz="2400" dirty="0" smtClean="0"/>
              <a:t> </a:t>
            </a:r>
            <a:r>
              <a:rPr lang="ru-RU" sz="2400" dirty="0" err="1" smtClean="0"/>
              <a:t>және</a:t>
            </a:r>
            <a:r>
              <a:rPr lang="ru-RU" sz="2400" dirty="0" smtClean="0"/>
              <a:t> </a:t>
            </a:r>
            <a:r>
              <a:rPr lang="ru-RU" sz="2400" dirty="0" err="1" smtClean="0"/>
              <a:t>биотехнологияда</a:t>
            </a:r>
            <a:r>
              <a:rPr lang="ru-RU" sz="2400" dirty="0" smtClean="0"/>
              <a:t> </a:t>
            </a:r>
            <a:r>
              <a:rPr lang="ru-RU" sz="2400" dirty="0" err="1" smtClean="0"/>
              <a:t>қолдануға</a:t>
            </a:r>
            <a:r>
              <a:rPr lang="ru-RU" sz="2400" dirty="0" smtClean="0"/>
              <a:t> </a:t>
            </a:r>
            <a:r>
              <a:rPr lang="ru-RU" sz="2400" dirty="0" err="1" smtClean="0"/>
              <a:t>болады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757219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4" y="317799"/>
            <a:ext cx="11191875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sz="2600" dirty="0" err="1"/>
              <a:t>Айта</a:t>
            </a:r>
            <a:r>
              <a:rPr lang="ru-RU" sz="2600" dirty="0"/>
              <a:t> </a:t>
            </a:r>
            <a:r>
              <a:rPr lang="ru-RU" sz="2600" dirty="0" err="1"/>
              <a:t>кететін</a:t>
            </a:r>
            <a:r>
              <a:rPr lang="ru-RU" sz="2600" dirty="0"/>
              <a:t> </a:t>
            </a:r>
            <a:r>
              <a:rPr lang="ru-RU" sz="2600" dirty="0" err="1"/>
              <a:t>жай</a:t>
            </a:r>
            <a:r>
              <a:rPr lang="ru-RU" sz="2600" dirty="0"/>
              <a:t>, </a:t>
            </a:r>
            <a:r>
              <a:rPr lang="ru-RU" sz="2600" b="1" dirty="0" err="1">
                <a:solidFill>
                  <a:srgbClr val="FF0000"/>
                </a:solidFill>
              </a:rPr>
              <a:t>ферменттердің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әсерінен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dirty="0" err="1"/>
              <a:t>жануарлардың</a:t>
            </a:r>
            <a:r>
              <a:rPr lang="ru-RU" sz="2600" dirty="0"/>
              <a:t> ас </a:t>
            </a:r>
            <a:r>
              <a:rPr lang="ru-RU" sz="2600" dirty="0" err="1"/>
              <a:t>қорыту</a:t>
            </a:r>
            <a:r>
              <a:rPr lang="ru-RU" sz="2600" dirty="0"/>
              <a:t> </a:t>
            </a:r>
            <a:r>
              <a:rPr lang="ru-RU" sz="2600" dirty="0" err="1"/>
              <a:t>жолындағы</a:t>
            </a:r>
            <a:r>
              <a:rPr lang="ru-RU" sz="2600" dirty="0"/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белоктар</a:t>
            </a:r>
            <a:r>
              <a:rPr lang="ru-RU" sz="2600" b="1" dirty="0">
                <a:solidFill>
                  <a:srgbClr val="FF0000"/>
                </a:solidFill>
              </a:rPr>
              <a:t>, </a:t>
            </a:r>
            <a:r>
              <a:rPr lang="ru-RU" sz="2600" b="1" dirty="0" err="1">
                <a:solidFill>
                  <a:srgbClr val="FF0000"/>
                </a:solidFill>
              </a:rPr>
              <a:t>майлар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және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күрделі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көмірсулар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dirty="0" err="1"/>
              <a:t>қанға</a:t>
            </a:r>
            <a:r>
              <a:rPr lang="ru-RU" sz="2600" dirty="0"/>
              <a:t> </a:t>
            </a:r>
            <a:r>
              <a:rPr lang="ru-RU" sz="2600" dirty="0" err="1"/>
              <a:t>түсетін</a:t>
            </a:r>
            <a:r>
              <a:rPr lang="ru-RU" sz="2600" dirty="0"/>
              <a:t> </a:t>
            </a:r>
            <a:r>
              <a:rPr lang="ru-RU" sz="2600" b="1" dirty="0" err="1"/>
              <a:t>аминқышқылдарына</a:t>
            </a:r>
            <a:r>
              <a:rPr lang="ru-RU" sz="2600" b="1" dirty="0"/>
              <a:t>, май </a:t>
            </a:r>
            <a:r>
              <a:rPr lang="ru-RU" sz="2600" b="1" dirty="0" err="1"/>
              <a:t>қышқылдарына</a:t>
            </a:r>
            <a:r>
              <a:rPr lang="ru-RU" sz="2600" b="1" dirty="0"/>
              <a:t>, </a:t>
            </a:r>
            <a:r>
              <a:rPr lang="ru-RU" sz="2600" b="1" dirty="0" err="1"/>
              <a:t>моносахаридтерге</a:t>
            </a:r>
            <a:r>
              <a:rPr lang="ru-RU" sz="2600" b="1" dirty="0"/>
              <a:t> </a:t>
            </a:r>
            <a:r>
              <a:rPr lang="ru-RU" sz="2600" b="1" dirty="0" err="1"/>
              <a:t>ыдырайды</a:t>
            </a:r>
            <a:r>
              <a:rPr lang="ru-RU" sz="2600" dirty="0"/>
              <a:t>. </a:t>
            </a:r>
            <a:r>
              <a:rPr lang="ru-RU" sz="2600" dirty="0" err="1"/>
              <a:t>Бұл</a:t>
            </a:r>
            <a:r>
              <a:rPr lang="ru-RU" sz="2600" dirty="0"/>
              <a:t> </a:t>
            </a:r>
            <a:r>
              <a:rPr lang="ru-RU" sz="2600" dirty="0" err="1"/>
              <a:t>қосылыстардан</a:t>
            </a:r>
            <a:r>
              <a:rPr lang="ru-RU" sz="2600" dirty="0"/>
              <a:t> организм </a:t>
            </a:r>
            <a:r>
              <a:rPr lang="ru-RU" sz="2600" dirty="0" err="1"/>
              <a:t>жасушаларында</a:t>
            </a:r>
            <a:r>
              <a:rPr lang="ru-RU" sz="2600" dirty="0"/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тірі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дене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заттарының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биосинтезі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dirty="0" err="1"/>
              <a:t>жүреді</a:t>
            </a:r>
            <a:r>
              <a:rPr lang="ru-RU" sz="2600" dirty="0"/>
              <a:t>. </a:t>
            </a:r>
          </a:p>
          <a:p>
            <a:pPr indent="539750" algn="just"/>
            <a:r>
              <a:rPr lang="ru-RU" sz="2600" b="1" dirty="0" err="1"/>
              <a:t>Гетеротрофты</a:t>
            </a:r>
            <a:r>
              <a:rPr lang="ru-RU" sz="2600" b="1" dirty="0"/>
              <a:t> </a:t>
            </a:r>
            <a:r>
              <a:rPr lang="ru-RU" sz="2600" b="1" dirty="0" err="1"/>
              <a:t>организмдердің</a:t>
            </a:r>
            <a:r>
              <a:rPr lang="ru-RU" sz="2600" b="1" dirty="0"/>
              <a:t> энергия </a:t>
            </a:r>
            <a:r>
              <a:rPr lang="ru-RU" sz="2600" b="1" dirty="0" err="1"/>
              <a:t>көзі</a:t>
            </a:r>
            <a:r>
              <a:rPr lang="ru-RU" sz="2600" b="1" dirty="0"/>
              <a:t> </a:t>
            </a:r>
            <a:r>
              <a:rPr lang="ru-RU" sz="2600" dirty="0"/>
              <a:t>- </a:t>
            </a:r>
            <a:r>
              <a:rPr lang="ru-RU" sz="2600" dirty="0" err="1"/>
              <a:t>организмде</a:t>
            </a:r>
            <a:r>
              <a:rPr lang="ru-RU" sz="2600" dirty="0"/>
              <a:t> </a:t>
            </a:r>
            <a:r>
              <a:rPr lang="ru-RU" sz="2600" dirty="0" err="1"/>
              <a:t>биологиялық</a:t>
            </a:r>
            <a:r>
              <a:rPr lang="ru-RU" sz="2600" dirty="0"/>
              <a:t> </a:t>
            </a:r>
            <a:r>
              <a:rPr lang="ru-RU" sz="2600" dirty="0" err="1"/>
              <a:t>тотығуға</a:t>
            </a:r>
            <a:r>
              <a:rPr lang="ru-RU" sz="2600" dirty="0"/>
              <a:t> </a:t>
            </a:r>
            <a:r>
              <a:rPr lang="ru-RU" sz="2600" dirty="0" err="1"/>
              <a:t>ұшыраған</a:t>
            </a:r>
            <a:r>
              <a:rPr lang="ru-RU" sz="2600" dirty="0"/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қоректік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заттардың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химиялық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энергиясы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dirty="0" err="1"/>
              <a:t>болып</a:t>
            </a:r>
            <a:r>
              <a:rPr lang="ru-RU" sz="2600" dirty="0"/>
              <a:t> </a:t>
            </a:r>
            <a:r>
              <a:rPr lang="ru-RU" sz="2600" dirty="0" err="1"/>
              <a:t>табылады</a:t>
            </a:r>
            <a:r>
              <a:rPr lang="ru-RU" sz="2600" dirty="0"/>
              <a:t>.</a:t>
            </a:r>
          </a:p>
          <a:p>
            <a:pPr indent="539750" algn="just"/>
            <a:r>
              <a:rPr lang="ru-RU" sz="2600" b="1" dirty="0" err="1">
                <a:solidFill>
                  <a:srgbClr val="FF0000"/>
                </a:solidFill>
              </a:rPr>
              <a:t>Жануарлар</a:t>
            </a:r>
            <a:r>
              <a:rPr lang="ru-RU" sz="2600" b="1" dirty="0">
                <a:solidFill>
                  <a:srgbClr val="FF0000"/>
                </a:solidFill>
              </a:rPr>
              <a:t> мен </a:t>
            </a:r>
            <a:r>
              <a:rPr lang="ru-RU" sz="2600" b="1" dirty="0" err="1">
                <a:solidFill>
                  <a:srgbClr val="FF0000"/>
                </a:solidFill>
              </a:rPr>
              <a:t>өсімдіктердің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dirty="0" err="1"/>
              <a:t>көпшілігінде</a:t>
            </a:r>
            <a:r>
              <a:rPr lang="ru-RU" sz="2600" dirty="0"/>
              <a:t> </a:t>
            </a:r>
            <a:r>
              <a:rPr lang="ru-RU" sz="2600" b="1" dirty="0" err="1"/>
              <a:t>биологиялық</a:t>
            </a:r>
            <a:r>
              <a:rPr lang="ru-RU" sz="2600" b="1" dirty="0"/>
              <a:t> </a:t>
            </a:r>
            <a:r>
              <a:rPr lang="ru-RU" sz="2600" b="1" dirty="0" err="1"/>
              <a:t>тотығу</a:t>
            </a:r>
            <a:r>
              <a:rPr lang="ru-RU" sz="2600" b="1" dirty="0"/>
              <a:t> </a:t>
            </a:r>
            <a:r>
              <a:rPr lang="ru-RU" sz="2600" b="1" dirty="0" err="1"/>
              <a:t>молекулалық</a:t>
            </a:r>
            <a:r>
              <a:rPr lang="ru-RU" sz="2600" b="1" dirty="0"/>
              <a:t> </a:t>
            </a:r>
            <a:r>
              <a:rPr lang="ru-RU" sz="2600" b="1" dirty="0" err="1"/>
              <a:t>оттегінің</a:t>
            </a:r>
            <a:r>
              <a:rPr lang="ru-RU" sz="2600" b="1" dirty="0"/>
              <a:t> </a:t>
            </a:r>
            <a:r>
              <a:rPr lang="ru-RU" sz="2600" b="1" dirty="0" err="1"/>
              <a:t>қатысуымен</a:t>
            </a:r>
            <a:r>
              <a:rPr lang="ru-RU" sz="2600" b="1" dirty="0"/>
              <a:t> </a:t>
            </a:r>
            <a:r>
              <a:rPr lang="ru-RU" sz="2600" b="1" dirty="0" err="1"/>
              <a:t>жүреді</a:t>
            </a:r>
            <a:r>
              <a:rPr lang="ru-RU" sz="2600" b="1" dirty="0"/>
              <a:t>,</a:t>
            </a:r>
            <a:r>
              <a:rPr lang="ru-RU" sz="2600" dirty="0"/>
              <a:t> </a:t>
            </a:r>
            <a:r>
              <a:rPr lang="ru-RU" sz="2600" dirty="0" err="1"/>
              <a:t>ол</a:t>
            </a:r>
            <a:r>
              <a:rPr lang="ru-RU" sz="2600" dirty="0"/>
              <a:t> </a:t>
            </a:r>
            <a:r>
              <a:rPr lang="ru-RU" sz="2600" dirty="0" err="1"/>
              <a:t>барлық</a:t>
            </a:r>
            <a:r>
              <a:rPr lang="ru-RU" sz="2600" dirty="0"/>
              <a:t> </a:t>
            </a:r>
            <a:r>
              <a:rPr lang="ru-RU" sz="2600" b="1" dirty="0" err="1"/>
              <a:t>аэробты</a:t>
            </a:r>
            <a:r>
              <a:rPr lang="ru-RU" sz="2600" b="1" dirty="0"/>
              <a:t> </a:t>
            </a:r>
            <a:r>
              <a:rPr lang="ru-RU" sz="2600" b="1" dirty="0" err="1"/>
              <a:t>организмдерге</a:t>
            </a:r>
            <a:r>
              <a:rPr lang="ru-RU" sz="2600" b="1" dirty="0"/>
              <a:t> </a:t>
            </a:r>
            <a:r>
              <a:rPr lang="ru-RU" sz="2600" b="1" dirty="0" err="1"/>
              <a:t>қажет</a:t>
            </a:r>
            <a:r>
              <a:rPr lang="ru-RU" sz="2600" dirty="0"/>
              <a:t>. </a:t>
            </a:r>
            <a:r>
              <a:rPr lang="ru-RU" sz="2600" dirty="0" err="1"/>
              <a:t>Оларда</a:t>
            </a:r>
            <a:r>
              <a:rPr lang="ru-RU" sz="2600" dirty="0"/>
              <a:t> </a:t>
            </a:r>
            <a:r>
              <a:rPr lang="ru-RU" sz="2600" b="1" dirty="0" err="1"/>
              <a:t>биологиялық</a:t>
            </a:r>
            <a:r>
              <a:rPr lang="ru-RU" sz="2600" b="1" dirty="0"/>
              <a:t> </a:t>
            </a:r>
            <a:r>
              <a:rPr lang="ru-RU" sz="2600" b="1" dirty="0" err="1"/>
              <a:t>тотығу</a:t>
            </a:r>
            <a:r>
              <a:rPr lang="ru-RU" sz="2600" b="1" dirty="0"/>
              <a:t> </a:t>
            </a:r>
            <a:r>
              <a:rPr lang="ru-RU" sz="2600" b="1" dirty="0" err="1"/>
              <a:t>процесі</a:t>
            </a:r>
            <a:r>
              <a:rPr lang="ru-RU" sz="2600" b="1" dirty="0"/>
              <a:t> </a:t>
            </a:r>
            <a:r>
              <a:rPr lang="ru-RU" sz="2600" b="1" dirty="0" err="1"/>
              <a:t>тыныс</a:t>
            </a:r>
            <a:r>
              <a:rPr lang="ru-RU" sz="2600" b="1" dirty="0"/>
              <a:t> </a:t>
            </a:r>
            <a:r>
              <a:rPr lang="ru-RU" sz="2600" b="1" dirty="0" err="1"/>
              <a:t>алу</a:t>
            </a:r>
            <a:r>
              <a:rPr lang="ru-RU" sz="2600" b="1" dirty="0"/>
              <a:t> </a:t>
            </a:r>
            <a:r>
              <a:rPr lang="ru-RU" sz="2600" b="1" dirty="0" err="1"/>
              <a:t>түрінде</a:t>
            </a:r>
            <a:r>
              <a:rPr lang="ru-RU" sz="2600" b="1" dirty="0"/>
              <a:t> </a:t>
            </a:r>
            <a:r>
              <a:rPr lang="ru-RU" sz="2600" b="1" dirty="0" err="1"/>
              <a:t>жүреді</a:t>
            </a:r>
            <a:r>
              <a:rPr lang="ru-RU" sz="2600" b="1" dirty="0"/>
              <a:t>.</a:t>
            </a:r>
          </a:p>
          <a:p>
            <a:pPr indent="539750" algn="just"/>
            <a:r>
              <a:rPr lang="ru-RU" sz="2600" dirty="0" err="1"/>
              <a:t>Дегенмен</a:t>
            </a:r>
            <a:r>
              <a:rPr lang="ru-RU" sz="2600" dirty="0"/>
              <a:t>, </a:t>
            </a:r>
            <a:r>
              <a:rPr lang="ru-RU" sz="2600" dirty="0" err="1"/>
              <a:t>организмдердің</a:t>
            </a:r>
            <a:r>
              <a:rPr lang="ru-RU" sz="2600" dirty="0"/>
              <a:t> </a:t>
            </a:r>
            <a:r>
              <a:rPr lang="ru-RU" sz="2600" dirty="0" err="1"/>
              <a:t>үлкен</a:t>
            </a:r>
            <a:r>
              <a:rPr lang="ru-RU" sz="2600" dirty="0"/>
              <a:t> </a:t>
            </a:r>
            <a:r>
              <a:rPr lang="ru-RU" sz="2600" dirty="0" err="1"/>
              <a:t>топтары</a:t>
            </a:r>
            <a:r>
              <a:rPr lang="ru-RU" sz="2600" dirty="0"/>
              <a:t> да бар, </a:t>
            </a:r>
            <a:r>
              <a:rPr lang="ru-RU" sz="2600" dirty="0" err="1"/>
              <a:t>онда</a:t>
            </a:r>
            <a:r>
              <a:rPr lang="ru-RU" sz="2600" dirty="0"/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биологиялық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тотығу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dirty="0" err="1"/>
              <a:t>үшін</a:t>
            </a:r>
            <a:r>
              <a:rPr lang="ru-RU" sz="2600" dirty="0"/>
              <a:t> </a:t>
            </a:r>
            <a:r>
              <a:rPr lang="ru-RU" sz="2600" b="1" dirty="0" err="1"/>
              <a:t>оттегінің</a:t>
            </a:r>
            <a:r>
              <a:rPr lang="ru-RU" sz="2600" b="1" dirty="0"/>
              <a:t> </a:t>
            </a:r>
            <a:r>
              <a:rPr lang="ru-RU" sz="2600" b="1" dirty="0" err="1"/>
              <a:t>көзі</a:t>
            </a:r>
            <a:r>
              <a:rPr lang="ru-RU" sz="2600" b="1" dirty="0"/>
              <a:t> - </a:t>
            </a:r>
            <a:r>
              <a:rPr lang="ru-RU" sz="2600" b="1" dirty="0" err="1"/>
              <a:t>құрамында</a:t>
            </a:r>
            <a:r>
              <a:rPr lang="ru-RU" sz="2600" b="1" dirty="0"/>
              <a:t> </a:t>
            </a:r>
            <a:r>
              <a:rPr lang="ru-RU" sz="2600" b="1" dirty="0" err="1"/>
              <a:t>оттегі</a:t>
            </a:r>
            <a:r>
              <a:rPr lang="ru-RU" sz="2600" b="1" dirty="0"/>
              <a:t> бар </a:t>
            </a:r>
            <a:r>
              <a:rPr lang="ru-RU" sz="2600" b="1" dirty="0" err="1"/>
              <a:t>органикалық</a:t>
            </a:r>
            <a:r>
              <a:rPr lang="ru-RU" sz="2600" b="1" dirty="0"/>
              <a:t> </a:t>
            </a:r>
            <a:r>
              <a:rPr lang="ru-RU" sz="2600" b="1" dirty="0" err="1"/>
              <a:t>қосылыстар</a:t>
            </a:r>
            <a:r>
              <a:rPr lang="ru-RU" sz="2600" dirty="0"/>
              <a:t>, </a:t>
            </a:r>
            <a:r>
              <a:rPr lang="ru-RU" sz="2600" dirty="0" err="1"/>
              <a:t>ең</a:t>
            </a:r>
            <a:r>
              <a:rPr lang="ru-RU" sz="2600" dirty="0"/>
              <a:t> </a:t>
            </a:r>
            <a:r>
              <a:rPr lang="ru-RU" sz="2600" dirty="0" err="1"/>
              <a:t>бастысы</a:t>
            </a:r>
            <a:r>
              <a:rPr lang="ru-RU" sz="2600" dirty="0"/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көмірсулар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dirty="0" err="1"/>
              <a:t>болып</a:t>
            </a:r>
            <a:r>
              <a:rPr lang="ru-RU" sz="2600" dirty="0"/>
              <a:t> </a:t>
            </a:r>
            <a:r>
              <a:rPr lang="ru-RU" sz="2600" dirty="0" err="1"/>
              <a:t>табылады</a:t>
            </a:r>
            <a:r>
              <a:rPr lang="ru-RU" sz="2600" dirty="0" smtClean="0"/>
              <a:t>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0117014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1525" y="332657"/>
            <a:ext cx="1091565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sz="2600" b="1" dirty="0">
                <a:solidFill>
                  <a:srgbClr val="FF0000"/>
                </a:solidFill>
              </a:rPr>
              <a:t>Бос </a:t>
            </a:r>
            <a:r>
              <a:rPr lang="ru-RU" sz="2600" b="1" dirty="0" err="1">
                <a:solidFill>
                  <a:srgbClr val="FF0000"/>
                </a:solidFill>
              </a:rPr>
              <a:t>оттегіні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қажет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етпейтін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организмдер</a:t>
            </a:r>
            <a:r>
              <a:rPr lang="ru-RU" sz="2600" b="1" dirty="0">
                <a:solidFill>
                  <a:srgbClr val="FF0000"/>
                </a:solidFill>
              </a:rPr>
              <a:t> - </a:t>
            </a:r>
            <a:r>
              <a:rPr lang="ru-RU" sz="2600" b="1" dirty="0" err="1">
                <a:solidFill>
                  <a:srgbClr val="FF0000"/>
                </a:solidFill>
              </a:rPr>
              <a:t>анаэробты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dirty="0" err="1"/>
              <a:t>деп</a:t>
            </a:r>
            <a:r>
              <a:rPr lang="ru-RU" sz="2600" dirty="0"/>
              <a:t> </a:t>
            </a:r>
            <a:r>
              <a:rPr lang="ru-RU" sz="2600" dirty="0" err="1"/>
              <a:t>аталады</a:t>
            </a:r>
            <a:r>
              <a:rPr lang="ru-RU" sz="2600" dirty="0"/>
              <a:t>.</a:t>
            </a:r>
          </a:p>
          <a:p>
            <a:pPr indent="539750" algn="just"/>
            <a:r>
              <a:rPr lang="ru-RU" sz="2600" dirty="0" err="1"/>
              <a:t>Оларға</a:t>
            </a:r>
            <a:r>
              <a:rPr lang="ru-RU" sz="2600" dirty="0"/>
              <a:t> </a:t>
            </a:r>
            <a:r>
              <a:rPr lang="ru-RU" sz="2600" dirty="0" err="1"/>
              <a:t>көптеген</a:t>
            </a:r>
            <a:r>
              <a:rPr lang="ru-RU" sz="2600" dirty="0"/>
              <a:t> </a:t>
            </a:r>
            <a:r>
              <a:rPr lang="ru-RU" sz="2600" b="1" dirty="0" err="1"/>
              <a:t>микроорганизмдер</a:t>
            </a:r>
            <a:r>
              <a:rPr lang="ru-RU" sz="2600" dirty="0"/>
              <a:t> мен </a:t>
            </a:r>
            <a:r>
              <a:rPr lang="ru-RU" sz="2600" b="1" dirty="0" err="1"/>
              <a:t>кейбір</a:t>
            </a:r>
            <a:r>
              <a:rPr lang="ru-RU" sz="2600" b="1" dirty="0"/>
              <a:t> </a:t>
            </a:r>
            <a:r>
              <a:rPr lang="ru-RU" sz="2600" b="1" dirty="0" err="1"/>
              <a:t>паразиттік</a:t>
            </a:r>
            <a:r>
              <a:rPr lang="ru-RU" sz="2600" b="1" dirty="0"/>
              <a:t> </a:t>
            </a:r>
            <a:r>
              <a:rPr lang="ru-RU" sz="2600" b="1" dirty="0" err="1"/>
              <a:t>жануарлар</a:t>
            </a:r>
            <a:r>
              <a:rPr lang="ru-RU" sz="2600" dirty="0"/>
              <a:t> </a:t>
            </a:r>
            <a:r>
              <a:rPr lang="ru-RU" sz="2600" dirty="0" err="1"/>
              <a:t>жатады</a:t>
            </a:r>
            <a:r>
              <a:rPr lang="ru-RU" sz="2600" dirty="0"/>
              <a:t>. Метаболизм </a:t>
            </a:r>
            <a:r>
              <a:rPr lang="ru-RU" sz="2600" dirty="0" err="1"/>
              <a:t>буыны</a:t>
            </a:r>
            <a:r>
              <a:rPr lang="ru-RU" sz="2600" dirty="0"/>
              <a:t> </a:t>
            </a:r>
            <a:r>
              <a:rPr lang="ru-RU" sz="2600" dirty="0" err="1"/>
              <a:t>ретінде</a:t>
            </a:r>
            <a:r>
              <a:rPr lang="ru-RU" sz="2600" dirty="0"/>
              <a:t> </a:t>
            </a:r>
            <a:r>
              <a:rPr lang="ru-RU" sz="2600" dirty="0" err="1"/>
              <a:t>молекулалық</a:t>
            </a:r>
            <a:r>
              <a:rPr lang="ru-RU" sz="2600" dirty="0"/>
              <a:t> </a:t>
            </a:r>
            <a:r>
              <a:rPr lang="ru-RU" sz="2600" dirty="0" err="1"/>
              <a:t>оттегінің</a:t>
            </a:r>
            <a:r>
              <a:rPr lang="ru-RU" sz="2600" dirty="0"/>
              <a:t> </a:t>
            </a:r>
            <a:r>
              <a:rPr lang="ru-RU" sz="2600" dirty="0" err="1"/>
              <a:t>қатысуынсыз</a:t>
            </a:r>
            <a:r>
              <a:rPr lang="ru-RU" sz="2600" dirty="0"/>
              <a:t> </a:t>
            </a:r>
            <a:r>
              <a:rPr lang="ru-RU" sz="2600" dirty="0" err="1"/>
              <a:t>биологиялық</a:t>
            </a:r>
            <a:r>
              <a:rPr lang="ru-RU" sz="2600" dirty="0"/>
              <a:t> </a:t>
            </a:r>
            <a:r>
              <a:rPr lang="ru-RU" sz="2600" dirty="0" err="1"/>
              <a:t>тотығу</a:t>
            </a:r>
            <a:r>
              <a:rPr lang="ru-RU" sz="2600" dirty="0"/>
              <a:t> </a:t>
            </a:r>
            <a:r>
              <a:rPr lang="ru-RU" sz="2600" dirty="0" err="1"/>
              <a:t>аэробты</a:t>
            </a:r>
            <a:r>
              <a:rPr lang="ru-RU" sz="2600" dirty="0"/>
              <a:t> </a:t>
            </a:r>
            <a:r>
              <a:rPr lang="ru-RU" sz="2600" dirty="0" err="1"/>
              <a:t>организмдерде</a:t>
            </a:r>
            <a:r>
              <a:rPr lang="ru-RU" sz="2600" dirty="0"/>
              <a:t> де </a:t>
            </a:r>
            <a:r>
              <a:rPr lang="ru-RU" sz="2600" dirty="0" err="1"/>
              <a:t>болатынын</a:t>
            </a:r>
            <a:r>
              <a:rPr lang="ru-RU" sz="2600" dirty="0"/>
              <a:t> </a:t>
            </a:r>
            <a:r>
              <a:rPr lang="ru-RU" sz="2600" dirty="0" err="1"/>
              <a:t>ескеру</a:t>
            </a:r>
            <a:r>
              <a:rPr lang="ru-RU" sz="2600" dirty="0"/>
              <a:t> </a:t>
            </a:r>
            <a:r>
              <a:rPr lang="ru-RU" sz="2600" dirty="0" err="1"/>
              <a:t>керек</a:t>
            </a:r>
            <a:r>
              <a:rPr lang="ru-RU" sz="2600" dirty="0"/>
              <a:t>. </a:t>
            </a:r>
          </a:p>
          <a:p>
            <a:pPr indent="539750" algn="just"/>
            <a:r>
              <a:rPr lang="ru-RU" sz="2600" dirty="0" err="1"/>
              <a:t>Сонымен</a:t>
            </a:r>
            <a:r>
              <a:rPr lang="ru-RU" sz="2600" dirty="0"/>
              <a:t> </a:t>
            </a:r>
            <a:r>
              <a:rPr lang="ru-RU" sz="2600" dirty="0" err="1"/>
              <a:t>қатар</a:t>
            </a:r>
            <a:r>
              <a:rPr lang="ru-RU" sz="2600" dirty="0"/>
              <a:t>, </a:t>
            </a:r>
            <a:r>
              <a:rPr lang="ru-RU" sz="2600" b="1" dirty="0" err="1">
                <a:solidFill>
                  <a:srgbClr val="FF0000"/>
                </a:solidFill>
              </a:rPr>
              <a:t>факультативті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анаэробтар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dirty="0"/>
              <a:t>бар, </a:t>
            </a:r>
            <a:r>
              <a:rPr lang="ru-RU" sz="2600" dirty="0" err="1"/>
              <a:t>онда</a:t>
            </a:r>
            <a:r>
              <a:rPr lang="ru-RU" sz="2600" dirty="0"/>
              <a:t> </a:t>
            </a:r>
            <a:r>
              <a:rPr lang="ru-RU" sz="2600" dirty="0" err="1"/>
              <a:t>жағдайларға</a:t>
            </a:r>
            <a:r>
              <a:rPr lang="ru-RU" sz="2600" dirty="0"/>
              <a:t> </a:t>
            </a:r>
            <a:r>
              <a:rPr lang="ru-RU" sz="2600" dirty="0" err="1"/>
              <a:t>байланысты</a:t>
            </a:r>
            <a:r>
              <a:rPr lang="ru-RU" sz="2600" dirty="0"/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биологиялық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тотығу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/>
              <a:t>сол</a:t>
            </a:r>
            <a:r>
              <a:rPr lang="ru-RU" sz="2600" b="1" dirty="0"/>
              <a:t> </a:t>
            </a:r>
            <a:r>
              <a:rPr lang="ru-RU" sz="2600" b="1" dirty="0" err="1"/>
              <a:t>немесе</a:t>
            </a:r>
            <a:r>
              <a:rPr lang="ru-RU" sz="2600" b="1" dirty="0"/>
              <a:t> </a:t>
            </a:r>
            <a:r>
              <a:rPr lang="ru-RU" sz="2600" b="1" dirty="0" err="1"/>
              <a:t>басқа</a:t>
            </a:r>
            <a:r>
              <a:rPr lang="ru-RU" sz="2600" b="1" dirty="0"/>
              <a:t> </a:t>
            </a:r>
            <a:r>
              <a:rPr lang="ru-RU" sz="2600" b="1" dirty="0" err="1"/>
              <a:t>жолмен</a:t>
            </a:r>
            <a:r>
              <a:rPr lang="ru-RU" sz="2600" b="1" dirty="0"/>
              <a:t> </a:t>
            </a:r>
            <a:r>
              <a:rPr lang="ru-RU" sz="2600" b="1" dirty="0" err="1"/>
              <a:t>жүреді</a:t>
            </a:r>
            <a:r>
              <a:rPr lang="ru-RU" sz="2600" dirty="0"/>
              <a:t>.</a:t>
            </a:r>
          </a:p>
          <a:p>
            <a:pPr indent="539750" algn="just"/>
            <a:r>
              <a:rPr lang="ru-RU" sz="2600" b="1" dirty="0" err="1">
                <a:solidFill>
                  <a:srgbClr val="FF0000"/>
                </a:solidFill>
              </a:rPr>
              <a:t>Гетеротрофты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организмдер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dirty="0" err="1"/>
              <a:t>үшін</a:t>
            </a:r>
            <a:r>
              <a:rPr lang="ru-RU" sz="2600" dirty="0"/>
              <a:t> </a:t>
            </a:r>
            <a:r>
              <a:rPr lang="ru-RU" sz="2600" b="1" dirty="0" err="1"/>
              <a:t>азоттың</a:t>
            </a:r>
            <a:r>
              <a:rPr lang="ru-RU" sz="2600" b="1" dirty="0"/>
              <a:t> </a:t>
            </a:r>
            <a:r>
              <a:rPr lang="ru-RU" sz="2600" b="1" dirty="0" err="1"/>
              <a:t>негізгі</a:t>
            </a:r>
            <a:r>
              <a:rPr lang="ru-RU" sz="2600" b="1" dirty="0"/>
              <a:t> </a:t>
            </a:r>
            <a:r>
              <a:rPr lang="ru-RU" sz="2600" b="1" dirty="0" err="1"/>
              <a:t>көзі</a:t>
            </a:r>
            <a:r>
              <a:rPr lang="ru-RU" sz="2600" b="1" dirty="0"/>
              <a:t> </a:t>
            </a:r>
            <a:r>
              <a:rPr lang="ru-RU" sz="2600" dirty="0"/>
              <a:t>- </a:t>
            </a:r>
            <a:r>
              <a:rPr lang="ru-RU" sz="2600" b="1" dirty="0" err="1">
                <a:solidFill>
                  <a:srgbClr val="FF0000"/>
                </a:solidFill>
              </a:rPr>
              <a:t>белоктар</a:t>
            </a:r>
            <a:r>
              <a:rPr lang="ru-RU" sz="2600" dirty="0"/>
              <a:t>, ал </a:t>
            </a:r>
            <a:r>
              <a:rPr lang="ru-RU" sz="2600" b="1" dirty="0" err="1">
                <a:solidFill>
                  <a:srgbClr val="FF0000"/>
                </a:solidFill>
              </a:rPr>
              <a:t>автотрофты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организмдер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dirty="0" err="1"/>
              <a:t>үшін</a:t>
            </a:r>
            <a:r>
              <a:rPr lang="ru-RU" sz="2600" dirty="0"/>
              <a:t> - </a:t>
            </a:r>
            <a:r>
              <a:rPr lang="ru-RU" sz="2600" b="1" dirty="0">
                <a:solidFill>
                  <a:srgbClr val="FF0000"/>
                </a:solidFill>
              </a:rPr>
              <a:t>азот </a:t>
            </a:r>
            <a:r>
              <a:rPr lang="ru-RU" sz="2600" b="1" dirty="0" err="1">
                <a:solidFill>
                  <a:srgbClr val="FF0000"/>
                </a:solidFill>
              </a:rPr>
              <a:t>қышқылы</a:t>
            </a:r>
            <a:r>
              <a:rPr lang="ru-RU" sz="2600" b="1" dirty="0">
                <a:solidFill>
                  <a:srgbClr val="FF0000"/>
                </a:solidFill>
              </a:rPr>
              <a:t> мен аммоний </a:t>
            </a:r>
            <a:r>
              <a:rPr lang="ru-RU" sz="2600" b="1" dirty="0" err="1">
                <a:solidFill>
                  <a:srgbClr val="FF0000"/>
                </a:solidFill>
              </a:rPr>
              <a:t>тұздары</a:t>
            </a:r>
            <a:r>
              <a:rPr lang="ru-RU" sz="2600" b="1" dirty="0">
                <a:solidFill>
                  <a:srgbClr val="FF0000"/>
                </a:solidFill>
              </a:rPr>
              <a:t>.</a:t>
            </a:r>
            <a:r>
              <a:rPr lang="ru-RU" sz="2600" dirty="0"/>
              <a:t> </a:t>
            </a:r>
          </a:p>
          <a:p>
            <a:pPr indent="539750" algn="just"/>
            <a:r>
              <a:rPr lang="ru-RU" sz="2600" dirty="0" err="1"/>
              <a:t>Дегенмен</a:t>
            </a:r>
            <a:r>
              <a:rPr lang="ru-RU" sz="2600" dirty="0"/>
              <a:t>, </a:t>
            </a:r>
            <a:r>
              <a:rPr lang="ru-RU" sz="2600" dirty="0" err="1"/>
              <a:t>кейбір</a:t>
            </a:r>
            <a:r>
              <a:rPr lang="ru-RU" sz="2600" dirty="0"/>
              <a:t> </a:t>
            </a:r>
            <a:r>
              <a:rPr lang="ru-RU" sz="2600" dirty="0" err="1"/>
              <a:t>микроорганизмдер</a:t>
            </a:r>
            <a:r>
              <a:rPr lang="ru-RU" sz="2600" dirty="0"/>
              <a:t> </a:t>
            </a:r>
            <a:r>
              <a:rPr lang="ru-RU" sz="2600" dirty="0" err="1"/>
              <a:t>молекулалық</a:t>
            </a:r>
            <a:r>
              <a:rPr lang="ru-RU" sz="2600" dirty="0"/>
              <a:t> </a:t>
            </a:r>
            <a:r>
              <a:rPr lang="ru-RU" sz="2600" dirty="0" err="1"/>
              <a:t>азотты</a:t>
            </a:r>
            <a:r>
              <a:rPr lang="ru-RU" sz="2600" dirty="0"/>
              <a:t> </a:t>
            </a:r>
            <a:r>
              <a:rPr lang="ru-RU" sz="2600" dirty="0" err="1"/>
              <a:t>қабылдауға</a:t>
            </a:r>
            <a:r>
              <a:rPr lang="ru-RU" sz="2600" dirty="0"/>
              <a:t> </a:t>
            </a:r>
            <a:r>
              <a:rPr lang="ru-RU" sz="2600" dirty="0" err="1"/>
              <a:t>қабілетті</a:t>
            </a:r>
            <a:r>
              <a:rPr lang="ru-RU" sz="2600" dirty="0"/>
              <a:t>. </a:t>
            </a:r>
            <a:r>
              <a:rPr lang="ru-RU" sz="2600" dirty="0" err="1"/>
              <a:t>Оларға</a:t>
            </a:r>
            <a:r>
              <a:rPr lang="ru-RU" sz="2600" dirty="0"/>
              <a:t> </a:t>
            </a:r>
            <a:r>
              <a:rPr lang="ru-RU" sz="2600" dirty="0" err="1"/>
              <a:t>түйінді</a:t>
            </a:r>
            <a:r>
              <a:rPr lang="ru-RU" sz="2600" dirty="0"/>
              <a:t> </a:t>
            </a:r>
            <a:r>
              <a:rPr lang="ru-RU" sz="2600" dirty="0" err="1"/>
              <a:t>бактериялар</a:t>
            </a:r>
            <a:r>
              <a:rPr lang="ru-RU" sz="2600" dirty="0"/>
              <a:t>, </a:t>
            </a:r>
            <a:r>
              <a:rPr lang="en-US" sz="2600" dirty="0" err="1"/>
              <a:t>Azotobacter</a:t>
            </a:r>
            <a:r>
              <a:rPr lang="en-US" sz="2600" dirty="0"/>
              <a:t>, </a:t>
            </a:r>
            <a:r>
              <a:rPr lang="ru-RU" sz="2600" dirty="0" err="1"/>
              <a:t>азотты</a:t>
            </a:r>
            <a:r>
              <a:rPr lang="ru-RU" sz="2600" dirty="0"/>
              <a:t> </a:t>
            </a:r>
            <a:r>
              <a:rPr lang="ru-RU" sz="2600" dirty="0" err="1"/>
              <a:t>бекітетін</a:t>
            </a:r>
            <a:r>
              <a:rPr lang="ru-RU" sz="2600" dirty="0"/>
              <a:t> </a:t>
            </a:r>
            <a:r>
              <a:rPr lang="ru-RU" sz="2600" dirty="0" err="1"/>
              <a:t>көк-жасыл</a:t>
            </a:r>
            <a:r>
              <a:rPr lang="ru-RU" sz="2600" dirty="0"/>
              <a:t> </a:t>
            </a:r>
            <a:r>
              <a:rPr lang="ru-RU" sz="2600" dirty="0" err="1"/>
              <a:t>балдырлар</a:t>
            </a:r>
            <a:r>
              <a:rPr lang="ru-RU" sz="2600" dirty="0"/>
              <a:t> </a:t>
            </a:r>
            <a:r>
              <a:rPr lang="ru-RU" sz="2600" dirty="0" err="1"/>
              <a:t>жатады</a:t>
            </a:r>
            <a:r>
              <a:rPr lang="ru-RU" sz="2600" dirty="0"/>
              <a:t>.</a:t>
            </a:r>
          </a:p>
          <a:p>
            <a:pPr indent="539750" algn="just"/>
            <a:r>
              <a:rPr lang="ru-RU" sz="2600" dirty="0" err="1"/>
              <a:t>Ағзаның</a:t>
            </a:r>
            <a:r>
              <a:rPr lang="ru-RU" sz="2600" dirty="0"/>
              <a:t> </a:t>
            </a:r>
            <a:r>
              <a:rPr lang="ru-RU" sz="2600" b="1" dirty="0">
                <a:solidFill>
                  <a:srgbClr val="FF0000"/>
                </a:solidFill>
              </a:rPr>
              <a:t>суды </a:t>
            </a:r>
            <a:r>
              <a:rPr lang="ru-RU" sz="2600" b="1" dirty="0" err="1">
                <a:solidFill>
                  <a:srgbClr val="FF0000"/>
                </a:solidFill>
              </a:rPr>
              <a:t>қабылдау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қажеттілігін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dirty="0" err="1"/>
              <a:t>түсіндірмесе</a:t>
            </a:r>
            <a:r>
              <a:rPr lang="ru-RU" sz="2600" dirty="0"/>
              <a:t> де </a:t>
            </a:r>
            <a:r>
              <a:rPr lang="ru-RU" sz="2600" dirty="0" err="1"/>
              <a:t>болады</a:t>
            </a:r>
            <a:r>
              <a:rPr lang="ru-RU" sz="2600" dirty="0"/>
              <a:t>. </a:t>
            </a:r>
            <a:r>
              <a:rPr lang="ru-RU" sz="2600" b="1" dirty="0" err="1">
                <a:solidFill>
                  <a:srgbClr val="FF0000"/>
                </a:solidFill>
              </a:rPr>
              <a:t>Организмнің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сусыздануы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жиі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өлімге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әкеледі</a:t>
            </a:r>
            <a:r>
              <a:rPr lang="ru-RU" sz="2600" b="1" dirty="0">
                <a:solidFill>
                  <a:srgbClr val="FF0000"/>
                </a:solidFill>
              </a:rPr>
              <a:t>. </a:t>
            </a:r>
            <a:r>
              <a:rPr lang="ru-RU" sz="2600" dirty="0" err="1"/>
              <a:t>Дегенмен</a:t>
            </a:r>
            <a:r>
              <a:rPr lang="ru-RU" sz="2600" dirty="0"/>
              <a:t>, </a:t>
            </a:r>
            <a:r>
              <a:rPr lang="ru-RU" sz="2600" dirty="0" err="1"/>
              <a:t>көптеген</a:t>
            </a:r>
            <a:r>
              <a:rPr lang="ru-RU" sz="2600" dirty="0"/>
              <a:t> </a:t>
            </a:r>
            <a:r>
              <a:rPr lang="ru-RU" sz="2600" dirty="0" err="1"/>
              <a:t>түрлер</a:t>
            </a:r>
            <a:r>
              <a:rPr lang="ru-RU" sz="2600" dirty="0"/>
              <a:t> </a:t>
            </a:r>
            <a:r>
              <a:rPr lang="ru-RU" sz="2600" dirty="0" err="1"/>
              <a:t>өміршеңдігін</a:t>
            </a:r>
            <a:r>
              <a:rPr lang="ru-RU" sz="2600" dirty="0"/>
              <a:t> </a:t>
            </a:r>
            <a:r>
              <a:rPr lang="ru-RU" sz="2600" dirty="0" err="1"/>
              <a:t>сақтай</a:t>
            </a:r>
            <a:r>
              <a:rPr lang="ru-RU" sz="2600" dirty="0"/>
              <a:t> </a:t>
            </a:r>
            <a:r>
              <a:rPr lang="ru-RU" sz="2600" dirty="0" err="1"/>
              <a:t>отырып</a:t>
            </a:r>
            <a:r>
              <a:rPr lang="ru-RU" sz="2600" dirty="0"/>
              <a:t>, </a:t>
            </a:r>
            <a:r>
              <a:rPr lang="ru-RU" sz="2600" dirty="0" err="1"/>
              <a:t>айтарлықтай</a:t>
            </a:r>
            <a:r>
              <a:rPr lang="ru-RU" sz="2600" dirty="0"/>
              <a:t> </a:t>
            </a:r>
            <a:r>
              <a:rPr lang="ru-RU" sz="2600" dirty="0" err="1"/>
              <a:t>сусыздануға</a:t>
            </a:r>
            <a:r>
              <a:rPr lang="ru-RU" sz="2600" dirty="0"/>
              <a:t> </a:t>
            </a:r>
            <a:r>
              <a:rPr lang="ru-RU" sz="2600" dirty="0" err="1"/>
              <a:t>төтеп</a:t>
            </a:r>
            <a:r>
              <a:rPr lang="ru-RU" sz="2600" dirty="0"/>
              <a:t> </a:t>
            </a:r>
            <a:r>
              <a:rPr lang="ru-RU" sz="2600" dirty="0" err="1"/>
              <a:t>бере</a:t>
            </a:r>
            <a:r>
              <a:rPr lang="ru-RU" sz="2600" dirty="0"/>
              <a:t> </a:t>
            </a:r>
            <a:r>
              <a:rPr lang="ru-RU" sz="2600" dirty="0" err="1"/>
              <a:t>алады</a:t>
            </a:r>
            <a:r>
              <a:rPr lang="ru-RU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796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229" y="283890"/>
            <a:ext cx="8508437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36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2425" y="253990"/>
            <a:ext cx="1151572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/>
            <a:r>
              <a:rPr lang="ru-RU" sz="2400" b="1" dirty="0" err="1" smtClean="0">
                <a:solidFill>
                  <a:srgbClr val="FF0000"/>
                </a:solidFill>
              </a:rPr>
              <a:t>Тірі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ағзаларды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/>
              <a:t>қоршаған</a:t>
            </a:r>
            <a:r>
              <a:rPr lang="ru-RU" sz="2400" dirty="0" smtClean="0"/>
              <a:t> </a:t>
            </a:r>
            <a:r>
              <a:rPr lang="ru-RU" sz="2400" dirty="0" err="1" smtClean="0"/>
              <a:t>ортадан</a:t>
            </a:r>
            <a:r>
              <a:rPr lang="ru-RU" sz="2400" dirty="0" smtClean="0"/>
              <a:t> </a:t>
            </a:r>
            <a:r>
              <a:rPr lang="ru-RU" sz="2400" dirty="0" err="1" smtClean="0"/>
              <a:t>көміртекті</a:t>
            </a:r>
            <a:r>
              <a:rPr lang="ru-RU" sz="2400" dirty="0" smtClean="0"/>
              <a:t> </a:t>
            </a:r>
            <a:r>
              <a:rPr lang="ru-RU" sz="2400" dirty="0" err="1" smtClean="0"/>
              <a:t>алатын</a:t>
            </a:r>
            <a:r>
              <a:rPr lang="ru-RU" sz="2400" dirty="0" smtClean="0"/>
              <a:t> </a:t>
            </a:r>
            <a:r>
              <a:rPr lang="ru-RU" sz="2400" dirty="0" err="1" smtClean="0"/>
              <a:t>молекулаларына</a:t>
            </a:r>
            <a:r>
              <a:rPr lang="ru-RU" sz="2400" dirty="0" smtClean="0"/>
              <a:t> </a:t>
            </a:r>
            <a:r>
              <a:rPr lang="ru-RU" sz="2400" dirty="0" err="1" smtClean="0"/>
              <a:t>байланысты</a:t>
            </a:r>
            <a:r>
              <a:rPr lang="ru-RU" sz="2400" dirty="0" smtClean="0"/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екі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үлкен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топқа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/>
              <a:t>бөлуге</a:t>
            </a:r>
            <a:r>
              <a:rPr lang="ru-RU" sz="2400" dirty="0" smtClean="0"/>
              <a:t> </a:t>
            </a:r>
            <a:r>
              <a:rPr lang="ru-RU" sz="2400" dirty="0" err="1" smtClean="0"/>
              <a:t>болады</a:t>
            </a:r>
            <a:r>
              <a:rPr lang="ru-RU" sz="2400" dirty="0" smtClean="0"/>
              <a:t>.</a:t>
            </a:r>
          </a:p>
          <a:p>
            <a:pPr indent="542925" algn="just"/>
            <a:r>
              <a:rPr lang="ru-RU" sz="2400" b="1" dirty="0" err="1" smtClean="0">
                <a:solidFill>
                  <a:srgbClr val="FF0000"/>
                </a:solidFill>
              </a:rPr>
              <a:t>Автотрофтар</a:t>
            </a:r>
            <a:r>
              <a:rPr lang="ru-RU" sz="2400" dirty="0" smtClean="0"/>
              <a:t> (</a:t>
            </a:r>
            <a:r>
              <a:rPr lang="ru-RU" sz="2400" dirty="0" err="1" smtClean="0"/>
              <a:t>мысалы</a:t>
            </a:r>
            <a:r>
              <a:rPr lang="ru-RU" sz="2400" dirty="0" smtClean="0"/>
              <a:t>, </a:t>
            </a:r>
            <a:r>
              <a:rPr lang="ru-RU" sz="2400" dirty="0" err="1" smtClean="0"/>
              <a:t>фотосинтездеуші</a:t>
            </a:r>
            <a:r>
              <a:rPr lang="ru-RU" sz="2400" dirty="0" smtClean="0"/>
              <a:t> </a:t>
            </a:r>
            <a:r>
              <a:rPr lang="ru-RU" sz="2400" dirty="0" err="1" smtClean="0"/>
              <a:t>бактериялар</a:t>
            </a:r>
            <a:r>
              <a:rPr lang="ru-RU" sz="2400" dirty="0" smtClean="0"/>
              <a:t> </a:t>
            </a:r>
            <a:r>
              <a:rPr lang="ru-RU" sz="2400" dirty="0" err="1" smtClean="0"/>
              <a:t>және</a:t>
            </a:r>
            <a:r>
              <a:rPr lang="ru-RU" sz="2400" dirty="0" smtClean="0"/>
              <a:t> </a:t>
            </a:r>
            <a:r>
              <a:rPr lang="ru-RU" sz="2400" dirty="0" err="1" smtClean="0"/>
              <a:t>тамырлы</a:t>
            </a:r>
            <a:r>
              <a:rPr lang="ru-RU" sz="2400" dirty="0" smtClean="0"/>
              <a:t> </a:t>
            </a:r>
            <a:r>
              <a:rPr lang="ru-RU" sz="2400" dirty="0" err="1" smtClean="0"/>
              <a:t>өсімдіктер</a:t>
            </a:r>
            <a:r>
              <a:rPr lang="ru-RU" sz="2400" dirty="0" smtClean="0"/>
              <a:t>) </a:t>
            </a:r>
            <a:r>
              <a:rPr lang="ru-RU" sz="2400" b="1" dirty="0" err="1" smtClean="0"/>
              <a:t>атмосферадағы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көмірқышқыл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газын</a:t>
            </a:r>
            <a:r>
              <a:rPr lang="ru-RU" sz="2400" b="1" dirty="0" smtClean="0"/>
              <a:t> </a:t>
            </a:r>
            <a:r>
              <a:rPr lang="ru-RU" sz="2400" dirty="0" smtClean="0"/>
              <a:t>(диоксид углерода) </a:t>
            </a:r>
            <a:r>
              <a:rPr lang="ru-RU" sz="2400" b="1" dirty="0" err="1" smtClean="0"/>
              <a:t>көміртегінің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жалғыз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көзі</a:t>
            </a:r>
            <a:r>
              <a:rPr lang="ru-RU" sz="2400" b="1" dirty="0" smtClean="0"/>
              <a:t> </a:t>
            </a:r>
            <a:r>
              <a:rPr lang="ru-RU" sz="2400" dirty="0" err="1" smtClean="0"/>
              <a:t>ретінде</a:t>
            </a:r>
            <a:r>
              <a:rPr lang="ru-RU" sz="2400" dirty="0" smtClean="0"/>
              <a:t> </a:t>
            </a:r>
            <a:r>
              <a:rPr lang="ru-RU" sz="2400" dirty="0" err="1" smtClean="0"/>
              <a:t>пайдалана</a:t>
            </a:r>
            <a:r>
              <a:rPr lang="ru-RU" sz="2400" dirty="0" smtClean="0"/>
              <a:t> </a:t>
            </a:r>
            <a:r>
              <a:rPr lang="ru-RU" sz="2400" dirty="0" err="1" smtClean="0"/>
              <a:t>алады</a:t>
            </a:r>
            <a:r>
              <a:rPr lang="ru-RU" sz="2400" dirty="0" smtClean="0"/>
              <a:t>, </a:t>
            </a:r>
            <a:r>
              <a:rPr lang="ru-RU" sz="2400" dirty="0" err="1" smtClean="0"/>
              <a:t>олардан</a:t>
            </a:r>
            <a:r>
              <a:rPr lang="ru-RU" sz="2400" dirty="0" smtClean="0"/>
              <a:t> </a:t>
            </a:r>
            <a:r>
              <a:rPr lang="ru-RU" sz="2400" dirty="0" err="1" smtClean="0"/>
              <a:t>көміртегі</a:t>
            </a:r>
            <a:r>
              <a:rPr lang="ru-RU" sz="2400" dirty="0" smtClean="0"/>
              <a:t> бар </a:t>
            </a:r>
            <a:r>
              <a:rPr lang="ru-RU" sz="2400" dirty="0" err="1" smtClean="0"/>
              <a:t>барлық</a:t>
            </a:r>
            <a:r>
              <a:rPr lang="ru-RU" sz="2400" dirty="0" smtClean="0"/>
              <a:t> </a:t>
            </a:r>
            <a:r>
              <a:rPr lang="ru-RU" sz="2400" dirty="0" err="1" smtClean="0"/>
              <a:t>биомолекулаларын</a:t>
            </a:r>
            <a:r>
              <a:rPr lang="ru-RU" sz="2400" dirty="0" smtClean="0"/>
              <a:t> </a:t>
            </a:r>
            <a:r>
              <a:rPr lang="ru-RU" sz="2400" dirty="0" err="1" smtClean="0"/>
              <a:t>құрастырады</a:t>
            </a:r>
            <a:r>
              <a:rPr lang="ru-RU" sz="2400" dirty="0" smtClean="0"/>
              <a:t>.</a:t>
            </a:r>
          </a:p>
          <a:p>
            <a:pPr indent="542925" algn="just"/>
            <a:r>
              <a:rPr lang="ru-RU" sz="2400" b="1" dirty="0" err="1" smtClean="0"/>
              <a:t>Кейбір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автотрофты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организмдер</a:t>
            </a:r>
            <a:r>
              <a:rPr lang="ru-RU" sz="2400" dirty="0" smtClean="0"/>
              <a:t>, </a:t>
            </a:r>
            <a:r>
              <a:rPr lang="ru-RU" sz="2400" dirty="0" err="1" smtClean="0"/>
              <a:t>мысалы</a:t>
            </a:r>
            <a:r>
              <a:rPr lang="ru-RU" sz="2400" dirty="0" smtClean="0"/>
              <a:t>, </a:t>
            </a:r>
            <a:r>
              <a:rPr lang="ru-RU" sz="2400" dirty="0" err="1" smtClean="0"/>
              <a:t>цианобактериялар</a:t>
            </a:r>
            <a:r>
              <a:rPr lang="ru-RU" sz="2400" dirty="0" smtClean="0"/>
              <a:t>, </a:t>
            </a:r>
            <a:r>
              <a:rPr lang="ru-RU" sz="2400" dirty="0" err="1" smtClean="0"/>
              <a:t>құрамында</a:t>
            </a:r>
            <a:r>
              <a:rPr lang="ru-RU" sz="2400" dirty="0" smtClean="0"/>
              <a:t> азот бар </a:t>
            </a:r>
            <a:r>
              <a:rPr lang="ru-RU" sz="2400" dirty="0" err="1" smtClean="0"/>
              <a:t>барлық</a:t>
            </a:r>
            <a:r>
              <a:rPr lang="ru-RU" sz="2400" dirty="0" smtClean="0"/>
              <a:t> </a:t>
            </a:r>
            <a:r>
              <a:rPr lang="ru-RU" sz="2400" dirty="0" err="1" smtClean="0"/>
              <a:t>молекулаларды</a:t>
            </a:r>
            <a:r>
              <a:rPr lang="ru-RU" sz="2400" dirty="0" smtClean="0"/>
              <a:t> </a:t>
            </a:r>
            <a:r>
              <a:rPr lang="ru-RU" sz="2400" dirty="0" err="1" smtClean="0"/>
              <a:t>жасау</a:t>
            </a:r>
            <a:r>
              <a:rPr lang="ru-RU" sz="2400" dirty="0" smtClean="0"/>
              <a:t> </a:t>
            </a:r>
            <a:r>
              <a:rPr lang="ru-RU" sz="2400" dirty="0" err="1" smtClean="0"/>
              <a:t>үшін</a:t>
            </a:r>
            <a:r>
              <a:rPr lang="ru-RU" sz="2400" dirty="0" smtClean="0"/>
              <a:t> </a:t>
            </a:r>
            <a:r>
              <a:rPr lang="ru-RU" sz="2400" b="1" dirty="0" err="1" smtClean="0"/>
              <a:t>атмосфералық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азотты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пайдалана</a:t>
            </a:r>
            <a:r>
              <a:rPr lang="ru-RU" sz="2400" b="1" dirty="0" smtClean="0"/>
              <a:t> </a:t>
            </a:r>
            <a:r>
              <a:rPr lang="ru-RU" sz="2400" dirty="0" err="1" smtClean="0"/>
              <a:t>алады</a:t>
            </a:r>
            <a:r>
              <a:rPr lang="ru-RU" sz="2400" dirty="0" smtClean="0"/>
              <a:t>.</a:t>
            </a:r>
          </a:p>
          <a:p>
            <a:pPr indent="542925" algn="just"/>
            <a:r>
              <a:rPr lang="ru-RU" sz="2400" b="1" dirty="0" err="1" smtClean="0">
                <a:solidFill>
                  <a:srgbClr val="FF0000"/>
                </a:solidFill>
              </a:rPr>
              <a:t>Гетеротрофтар</a:t>
            </a:r>
            <a:r>
              <a:rPr lang="ru-RU" sz="2400" dirty="0" smtClean="0"/>
              <a:t> </a:t>
            </a:r>
            <a:r>
              <a:rPr lang="ru-RU" sz="2400" dirty="0" err="1" smtClean="0"/>
              <a:t>атмосфералық</a:t>
            </a:r>
            <a:r>
              <a:rPr lang="ru-RU" sz="2400" dirty="0" smtClean="0"/>
              <a:t> </a:t>
            </a:r>
            <a:r>
              <a:rPr lang="ru-RU" sz="2400" dirty="0" err="1" smtClean="0"/>
              <a:t>көмірқышқыл</a:t>
            </a:r>
            <a:r>
              <a:rPr lang="ru-RU" sz="2400" dirty="0" smtClean="0"/>
              <a:t> </a:t>
            </a:r>
            <a:r>
              <a:rPr lang="ru-RU" sz="2400" dirty="0" err="1" smtClean="0"/>
              <a:t>газын</a:t>
            </a:r>
            <a:r>
              <a:rPr lang="ru-RU" sz="2400" dirty="0" smtClean="0"/>
              <a:t> </a:t>
            </a:r>
            <a:r>
              <a:rPr lang="ru-RU" sz="2400" dirty="0" err="1" smtClean="0"/>
              <a:t>пайдалана</a:t>
            </a:r>
            <a:r>
              <a:rPr lang="ru-RU" sz="2400" dirty="0" smtClean="0"/>
              <a:t> </a:t>
            </a:r>
            <a:r>
              <a:rPr lang="ru-RU" sz="2400" dirty="0" err="1" smtClean="0"/>
              <a:t>алмайды</a:t>
            </a:r>
            <a:r>
              <a:rPr lang="ru-RU" sz="2400" dirty="0" smtClean="0"/>
              <a:t> </a:t>
            </a:r>
            <a:r>
              <a:rPr lang="ru-RU" sz="2400" dirty="0" err="1" smtClean="0"/>
              <a:t>және</a:t>
            </a:r>
            <a:r>
              <a:rPr lang="ru-RU" sz="2400" dirty="0" smtClean="0"/>
              <a:t> </a:t>
            </a:r>
            <a:r>
              <a:rPr lang="ru-RU" sz="2400" dirty="0" err="1" smtClean="0"/>
              <a:t>көміртекті</a:t>
            </a:r>
            <a:r>
              <a:rPr lang="ru-RU" sz="2400" dirty="0" smtClean="0"/>
              <a:t> </a:t>
            </a:r>
            <a:r>
              <a:rPr lang="ru-RU" sz="2400" dirty="0" err="1" smtClean="0"/>
              <a:t>қоршаған</a:t>
            </a:r>
            <a:r>
              <a:rPr lang="ru-RU" sz="2400" dirty="0" smtClean="0"/>
              <a:t> </a:t>
            </a:r>
            <a:r>
              <a:rPr lang="ru-RU" sz="2400" dirty="0" err="1" smtClean="0"/>
              <a:t>ортадан</a:t>
            </a:r>
            <a:r>
              <a:rPr lang="ru-RU" sz="2400" dirty="0" smtClean="0"/>
              <a:t> </a:t>
            </a:r>
            <a:r>
              <a:rPr lang="ru-RU" sz="2400" b="1" dirty="0" smtClean="0"/>
              <a:t>глюкоза</a:t>
            </a:r>
            <a:r>
              <a:rPr lang="ru-RU" sz="2400" dirty="0" smtClean="0"/>
              <a:t> </a:t>
            </a:r>
            <a:r>
              <a:rPr lang="ru-RU" sz="2400" dirty="0" err="1" smtClean="0"/>
              <a:t>сияқты</a:t>
            </a:r>
            <a:r>
              <a:rPr lang="ru-RU" sz="2400" dirty="0" smtClean="0"/>
              <a:t> </a:t>
            </a:r>
            <a:r>
              <a:rPr lang="ru-RU" sz="2400" dirty="0" err="1" smtClean="0"/>
              <a:t>салыстырмалы</a:t>
            </a:r>
            <a:r>
              <a:rPr lang="ru-RU" sz="2400" dirty="0" smtClean="0"/>
              <a:t> </a:t>
            </a:r>
            <a:r>
              <a:rPr lang="ru-RU" sz="2400" dirty="0" err="1" smtClean="0"/>
              <a:t>түрде</a:t>
            </a:r>
            <a:r>
              <a:rPr lang="ru-RU" sz="2400" dirty="0" smtClean="0"/>
              <a:t> </a:t>
            </a:r>
            <a:r>
              <a:rPr lang="ru-RU" sz="2400" b="1" dirty="0" err="1" smtClean="0"/>
              <a:t>күрделі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органикалық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молекулалар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түрінде</a:t>
            </a:r>
            <a:r>
              <a:rPr lang="ru-RU" sz="2400" dirty="0" smtClean="0"/>
              <a:t> </a:t>
            </a:r>
            <a:r>
              <a:rPr lang="ru-RU" sz="2400" dirty="0" err="1" smtClean="0"/>
              <a:t>алуы</a:t>
            </a:r>
            <a:r>
              <a:rPr lang="ru-RU" sz="2400" dirty="0" smtClean="0"/>
              <a:t> </a:t>
            </a:r>
            <a:r>
              <a:rPr lang="ru-RU" sz="2400" dirty="0" err="1" smtClean="0"/>
              <a:t>керек</a:t>
            </a:r>
            <a:r>
              <a:rPr lang="ru-RU" sz="2400" dirty="0" smtClean="0"/>
              <a:t>. </a:t>
            </a:r>
            <a:r>
              <a:rPr lang="ru-RU" sz="2400" dirty="0" err="1" smtClean="0"/>
              <a:t>Көп</a:t>
            </a:r>
            <a:r>
              <a:rPr lang="ru-RU" sz="2400" dirty="0" smtClean="0"/>
              <a:t> </a:t>
            </a:r>
            <a:r>
              <a:rPr lang="ru-RU" sz="2400" dirty="0" err="1" smtClean="0"/>
              <a:t>жасушалы</a:t>
            </a:r>
            <a:r>
              <a:rPr lang="ru-RU" sz="2400" dirty="0" smtClean="0"/>
              <a:t> </a:t>
            </a:r>
            <a:r>
              <a:rPr lang="ru-RU" sz="2400" dirty="0" err="1" smtClean="0"/>
              <a:t>жануарлар</a:t>
            </a:r>
            <a:r>
              <a:rPr lang="ru-RU" sz="2400" dirty="0" smtClean="0"/>
              <a:t> мен </a:t>
            </a:r>
            <a:r>
              <a:rPr lang="ru-RU" sz="2400" dirty="0" err="1" smtClean="0"/>
              <a:t>микроорганизмдердің</a:t>
            </a:r>
            <a:r>
              <a:rPr lang="ru-RU" sz="2400" dirty="0" smtClean="0"/>
              <a:t> </a:t>
            </a:r>
            <a:r>
              <a:rPr lang="ru-RU" sz="2400" dirty="0" err="1" smtClean="0"/>
              <a:t>көпшілігі</a:t>
            </a:r>
            <a:r>
              <a:rPr lang="ru-RU" sz="2400" dirty="0" smtClean="0"/>
              <a:t> </a:t>
            </a:r>
            <a:r>
              <a:rPr lang="ru-RU" sz="2400" b="1" dirty="0" err="1" smtClean="0"/>
              <a:t>гетеротрофтылар</a:t>
            </a:r>
            <a:r>
              <a:rPr lang="ru-RU" sz="2400" dirty="0" smtClean="0"/>
              <a:t>.</a:t>
            </a:r>
          </a:p>
          <a:p>
            <a:pPr indent="542925" algn="just"/>
            <a:r>
              <a:rPr lang="ru-RU" sz="2400" b="1" dirty="0" err="1" smtClean="0">
                <a:solidFill>
                  <a:srgbClr val="FF0000"/>
                </a:solidFill>
              </a:rPr>
              <a:t>Автотрофты</a:t>
            </a:r>
            <a:r>
              <a:rPr lang="ru-RU" sz="2400" dirty="0" smtClean="0"/>
              <a:t> </a:t>
            </a:r>
            <a:r>
              <a:rPr lang="ru-RU" sz="2400" dirty="0" err="1" smtClean="0"/>
              <a:t>жасушалар</a:t>
            </a:r>
            <a:r>
              <a:rPr lang="ru-RU" sz="2400" dirty="0" smtClean="0"/>
              <a:t> мен </a:t>
            </a:r>
            <a:r>
              <a:rPr lang="ru-RU" sz="2400" dirty="0" err="1" smtClean="0"/>
              <a:t>организмдер</a:t>
            </a:r>
            <a:r>
              <a:rPr lang="ru-RU" sz="2400" dirty="0" smtClean="0"/>
              <a:t> </a:t>
            </a:r>
            <a:r>
              <a:rPr lang="ru-RU" sz="2400" dirty="0" err="1" smtClean="0"/>
              <a:t>салыстырмалы</a:t>
            </a:r>
            <a:r>
              <a:rPr lang="ru-RU" sz="2400" dirty="0" smtClean="0"/>
              <a:t> </a:t>
            </a:r>
            <a:r>
              <a:rPr lang="ru-RU" sz="2400" dirty="0" err="1" smtClean="0"/>
              <a:t>түрде</a:t>
            </a:r>
            <a:r>
              <a:rPr lang="ru-RU" sz="2400" dirty="0" smtClean="0"/>
              <a:t> </a:t>
            </a:r>
            <a:r>
              <a:rPr lang="ru-RU" sz="2400" b="1" dirty="0" err="1" smtClean="0"/>
              <a:t>өзін-өзі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қамтамасыз</a:t>
            </a:r>
            <a:r>
              <a:rPr lang="ru-RU" sz="2400" dirty="0" smtClean="0"/>
              <a:t> </a:t>
            </a:r>
            <a:r>
              <a:rPr lang="ru-RU" sz="2400" dirty="0" err="1" smtClean="0"/>
              <a:t>етеді</a:t>
            </a:r>
            <a:r>
              <a:rPr lang="ru-RU" sz="2400" dirty="0" smtClean="0"/>
              <a:t>, ал </a:t>
            </a:r>
            <a:r>
              <a:rPr lang="ru-RU" sz="2400" b="1" dirty="0" err="1" smtClean="0">
                <a:solidFill>
                  <a:srgbClr val="FF0000"/>
                </a:solidFill>
              </a:rPr>
              <a:t>гетеротрофты</a:t>
            </a:r>
            <a:r>
              <a:rPr lang="ru-RU" sz="2400" dirty="0" smtClean="0"/>
              <a:t> </a:t>
            </a:r>
            <a:r>
              <a:rPr lang="ru-RU" sz="2400" dirty="0" err="1" smtClean="0"/>
              <a:t>жасушалар</a:t>
            </a:r>
            <a:r>
              <a:rPr lang="ru-RU" sz="2400" dirty="0" smtClean="0"/>
              <a:t> мен </a:t>
            </a:r>
            <a:r>
              <a:rPr lang="ru-RU" sz="2400" dirty="0" err="1" smtClean="0"/>
              <a:t>организмдер</a:t>
            </a:r>
            <a:r>
              <a:rPr lang="ru-RU" sz="2400" dirty="0" smtClean="0"/>
              <a:t> </a:t>
            </a:r>
            <a:r>
              <a:rPr lang="ru-RU" sz="2400" dirty="0" err="1" smtClean="0"/>
              <a:t>көміртегі</a:t>
            </a:r>
            <a:r>
              <a:rPr lang="ru-RU" sz="2400" dirty="0" smtClean="0"/>
              <a:t> </a:t>
            </a:r>
            <a:r>
              <a:rPr lang="ru-RU" sz="2400" dirty="0" err="1" smtClean="0"/>
              <a:t>қажеттіліктерін</a:t>
            </a:r>
            <a:r>
              <a:rPr lang="ru-RU" sz="2400" dirty="0" smtClean="0"/>
              <a:t> </a:t>
            </a:r>
            <a:r>
              <a:rPr lang="ru-RU" sz="2400" dirty="0" err="1" smtClean="0"/>
              <a:t>қанағаттандыру</a:t>
            </a:r>
            <a:r>
              <a:rPr lang="ru-RU" sz="2400" dirty="0" smtClean="0"/>
              <a:t> </a:t>
            </a:r>
            <a:r>
              <a:rPr lang="ru-RU" sz="2400" dirty="0" err="1" smtClean="0"/>
              <a:t>үшін</a:t>
            </a:r>
            <a:r>
              <a:rPr lang="ru-RU" sz="2400" dirty="0" smtClean="0"/>
              <a:t> </a:t>
            </a:r>
            <a:r>
              <a:rPr lang="ru-RU" sz="2400" b="1" dirty="0" err="1" smtClean="0"/>
              <a:t>күрделі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органикалық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молекулаларды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қажет</a:t>
            </a:r>
            <a:r>
              <a:rPr lang="ru-RU" sz="2400" b="1" dirty="0" smtClean="0"/>
              <a:t> </a:t>
            </a:r>
            <a:r>
              <a:rPr lang="ru-RU" sz="2400" dirty="0" err="1" smtClean="0"/>
              <a:t>етеді</a:t>
            </a:r>
            <a:r>
              <a:rPr lang="ru-RU" sz="2400" dirty="0" smtClean="0"/>
              <a:t>, </a:t>
            </a:r>
            <a:r>
              <a:rPr lang="ru-RU" sz="2400" dirty="0" err="1" smtClean="0"/>
              <a:t>сондықтан</a:t>
            </a:r>
            <a:r>
              <a:rPr lang="ru-RU" sz="2400" dirty="0" smtClean="0"/>
              <a:t> </a:t>
            </a:r>
            <a:r>
              <a:rPr lang="ru-RU" sz="2400" dirty="0" err="1" smtClean="0"/>
              <a:t>басқа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организмдердің</a:t>
            </a:r>
            <a:r>
              <a:rPr lang="ru-RU" sz="2400" dirty="0" smtClean="0"/>
              <a:t> </a:t>
            </a:r>
            <a:r>
              <a:rPr lang="ru-RU" sz="2400" dirty="0" err="1" smtClean="0"/>
              <a:t>қалдықтарымен</a:t>
            </a:r>
            <a:r>
              <a:rPr lang="ru-RU" sz="2400" dirty="0" smtClean="0"/>
              <a:t> (</a:t>
            </a:r>
            <a:r>
              <a:rPr lang="ru-RU" sz="2400" dirty="0" err="1" smtClean="0"/>
              <a:t>өнімдерімен</a:t>
            </a:r>
            <a:r>
              <a:rPr lang="ru-RU" sz="2400" dirty="0" smtClean="0"/>
              <a:t>) </a:t>
            </a:r>
            <a:r>
              <a:rPr lang="ru-RU" sz="2400" dirty="0" err="1" smtClean="0"/>
              <a:t>қоректенуі</a:t>
            </a:r>
            <a:r>
              <a:rPr lang="ru-RU" sz="2400" dirty="0" smtClean="0"/>
              <a:t> </a:t>
            </a:r>
            <a:r>
              <a:rPr lang="ru-RU" sz="2400" dirty="0" err="1" smtClean="0"/>
              <a:t>керек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594249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19300" y="2096185"/>
            <a:ext cx="72580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Назар </a:t>
            </a:r>
            <a:r>
              <a:rPr lang="ru-RU" sz="4000" b="1" dirty="0" err="1" smtClean="0">
                <a:solidFill>
                  <a:srgbClr val="FF0000"/>
                </a:solidFill>
              </a:rPr>
              <a:t>аударғандарыңызға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РАҚМЕТ!!!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305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1950" y="336114"/>
            <a:ext cx="1144905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/>
            <a:r>
              <a:rPr lang="ru-RU" sz="2400" dirty="0" err="1" smtClean="0"/>
              <a:t>Көптеген</a:t>
            </a:r>
            <a:r>
              <a:rPr lang="ru-RU" sz="2400" dirty="0" smtClean="0"/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автотрофты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организмдер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күн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сәулесі</a:t>
            </a:r>
            <a:r>
              <a:rPr lang="ru-RU" sz="2400" b="1" dirty="0" smtClean="0">
                <a:solidFill>
                  <a:srgbClr val="FF0000"/>
                </a:solidFill>
              </a:rPr>
              <a:t> энергия </a:t>
            </a:r>
            <a:r>
              <a:rPr lang="ru-RU" sz="2400" b="1" dirty="0" err="1" smtClean="0">
                <a:solidFill>
                  <a:srgbClr val="FF0000"/>
                </a:solidFill>
              </a:rPr>
              <a:t>көзі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/>
              <a:t>ретінде</a:t>
            </a:r>
            <a:r>
              <a:rPr lang="ru-RU" sz="2400" dirty="0" smtClean="0"/>
              <a:t> </a:t>
            </a:r>
            <a:r>
              <a:rPr lang="ru-RU" sz="2400" dirty="0" err="1" smtClean="0"/>
              <a:t>жұмыс</a:t>
            </a:r>
            <a:r>
              <a:rPr lang="ru-RU" sz="2400" dirty="0" smtClean="0"/>
              <a:t> </a:t>
            </a:r>
            <a:r>
              <a:rPr lang="ru-RU" sz="2400" dirty="0" err="1" smtClean="0"/>
              <a:t>істейтін</a:t>
            </a:r>
            <a:r>
              <a:rPr lang="ru-RU" sz="2400" dirty="0" smtClean="0"/>
              <a:t> </a:t>
            </a:r>
            <a:r>
              <a:rPr lang="ru-RU" sz="2400" b="1" dirty="0" err="1" smtClean="0"/>
              <a:t>фотосинтезді</a:t>
            </a:r>
            <a:r>
              <a:rPr lang="ru-RU" sz="2400" dirty="0" smtClean="0"/>
              <a:t> </a:t>
            </a:r>
            <a:r>
              <a:rPr lang="ru-RU" sz="2400" dirty="0" err="1" smtClean="0"/>
              <a:t>пайдаланады</a:t>
            </a:r>
            <a:r>
              <a:rPr lang="ru-RU" sz="2400" dirty="0" smtClean="0"/>
              <a:t>. </a:t>
            </a:r>
            <a:r>
              <a:rPr lang="ru-RU" sz="2400" b="1" dirty="0" err="1" smtClean="0">
                <a:solidFill>
                  <a:srgbClr val="FF0000"/>
                </a:solidFill>
              </a:rPr>
              <a:t>Гетеротрофты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организмдер</a:t>
            </a:r>
            <a:r>
              <a:rPr lang="ru-RU" sz="2400" dirty="0" smtClean="0"/>
              <a:t> </a:t>
            </a:r>
            <a:r>
              <a:rPr lang="ru-RU" sz="2400" dirty="0" err="1" smtClean="0"/>
              <a:t>энергияны</a:t>
            </a:r>
            <a:r>
              <a:rPr lang="ru-RU" sz="2400" dirty="0" smtClean="0"/>
              <a:t> </a:t>
            </a:r>
            <a:r>
              <a:rPr lang="ru-RU" sz="2400" b="1" dirty="0" err="1" smtClean="0"/>
              <a:t>автотрофтар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түзетін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органикалық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қоректік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заттардың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ыдырауынан</a:t>
            </a:r>
            <a:r>
              <a:rPr lang="ru-RU" sz="2400" b="1" dirty="0" smtClean="0"/>
              <a:t> </a:t>
            </a:r>
            <a:r>
              <a:rPr lang="ru-RU" sz="2400" dirty="0" err="1" smtClean="0"/>
              <a:t>алады</a:t>
            </a:r>
            <a:r>
              <a:rPr lang="ru-RU" sz="2400" dirty="0" smtClean="0"/>
              <a:t>.</a:t>
            </a:r>
          </a:p>
          <a:p>
            <a:pPr indent="542925" algn="just"/>
            <a:r>
              <a:rPr lang="ru-RU" sz="2400" dirty="0" err="1" smtClean="0"/>
              <a:t>Биосферада</a:t>
            </a:r>
            <a:r>
              <a:rPr lang="ru-RU" sz="2400" dirty="0" smtClean="0"/>
              <a:t> </a:t>
            </a:r>
            <a:r>
              <a:rPr lang="ru-RU" sz="2400" dirty="0" err="1" smtClean="0"/>
              <a:t>автотрофтар</a:t>
            </a:r>
            <a:r>
              <a:rPr lang="ru-RU" sz="2400" dirty="0" smtClean="0"/>
              <a:t> мен </a:t>
            </a:r>
            <a:r>
              <a:rPr lang="ru-RU" sz="2400" dirty="0" err="1" smtClean="0"/>
              <a:t>гетеротрофтар</a:t>
            </a:r>
            <a:r>
              <a:rPr lang="ru-RU" sz="2400" dirty="0" smtClean="0"/>
              <a:t> </a:t>
            </a:r>
            <a:r>
              <a:rPr lang="ru-RU" sz="2400" dirty="0" err="1" smtClean="0"/>
              <a:t>үлкен</a:t>
            </a:r>
            <a:r>
              <a:rPr lang="ru-RU" sz="2400" dirty="0" smtClean="0"/>
              <a:t> </a:t>
            </a:r>
            <a:r>
              <a:rPr lang="ru-RU" sz="2400" dirty="0" err="1" smtClean="0"/>
              <a:t>өзара</a:t>
            </a:r>
            <a:r>
              <a:rPr lang="ru-RU" sz="2400" dirty="0" smtClean="0"/>
              <a:t> </a:t>
            </a:r>
            <a:r>
              <a:rPr lang="ru-RU" sz="2400" dirty="0" err="1" smtClean="0"/>
              <a:t>тәуелді</a:t>
            </a:r>
            <a:r>
              <a:rPr lang="ru-RU" sz="2400" dirty="0" smtClean="0"/>
              <a:t> </a:t>
            </a:r>
            <a:r>
              <a:rPr lang="ru-RU" sz="2400" dirty="0" err="1" smtClean="0"/>
              <a:t>циклде</a:t>
            </a:r>
            <a:r>
              <a:rPr lang="ru-RU" sz="2400" dirty="0" smtClean="0"/>
              <a:t> </a:t>
            </a:r>
            <a:r>
              <a:rPr lang="ru-RU" sz="2400" dirty="0" err="1" smtClean="0"/>
              <a:t>бірге</a:t>
            </a:r>
            <a:r>
              <a:rPr lang="ru-RU" sz="2400" dirty="0" smtClean="0"/>
              <a:t> </a:t>
            </a:r>
            <a:r>
              <a:rPr lang="ru-RU" sz="2400" dirty="0" err="1" smtClean="0"/>
              <a:t>тіршілік</a:t>
            </a:r>
            <a:r>
              <a:rPr lang="ru-RU" sz="2400" dirty="0" smtClean="0"/>
              <a:t> </a:t>
            </a:r>
            <a:r>
              <a:rPr lang="ru-RU" sz="2400" dirty="0" err="1" smtClean="0"/>
              <a:t>етеді</a:t>
            </a:r>
            <a:r>
              <a:rPr lang="ru-RU" sz="2400" dirty="0" smtClean="0"/>
              <a:t>. </a:t>
            </a:r>
          </a:p>
          <a:p>
            <a:pPr indent="542925" algn="just"/>
            <a:r>
              <a:rPr lang="ru-RU" sz="2400" b="1" dirty="0" err="1" smtClean="0"/>
              <a:t>Автотрофты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организмдер</a:t>
            </a:r>
            <a:r>
              <a:rPr lang="ru-RU" sz="2400" dirty="0" smtClean="0"/>
              <a:t> </a:t>
            </a:r>
            <a:r>
              <a:rPr lang="ru-RU" sz="2400" dirty="0" err="1" smtClean="0"/>
              <a:t>өздерінің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органикалық</a:t>
            </a:r>
            <a:r>
              <a:rPr lang="ru-RU" sz="2400" dirty="0" smtClean="0"/>
              <a:t> </a:t>
            </a:r>
            <a:r>
              <a:rPr lang="ru-RU" sz="2400" dirty="0" err="1" smtClean="0"/>
              <a:t>биомолекулаларын</a:t>
            </a:r>
            <a:r>
              <a:rPr lang="ru-RU" sz="2400" dirty="0" smtClean="0"/>
              <a:t> </a:t>
            </a:r>
            <a:r>
              <a:rPr lang="ru-RU" sz="2400" dirty="0" err="1" smtClean="0"/>
              <a:t>құру</a:t>
            </a:r>
            <a:r>
              <a:rPr lang="ru-RU" sz="2400" dirty="0" smtClean="0"/>
              <a:t> </a:t>
            </a:r>
            <a:r>
              <a:rPr lang="ru-RU" sz="2400" dirty="0" err="1" smtClean="0"/>
              <a:t>үшін</a:t>
            </a:r>
            <a:r>
              <a:rPr lang="ru-RU" sz="2400" dirty="0" smtClean="0"/>
              <a:t> </a:t>
            </a:r>
            <a:r>
              <a:rPr lang="ru-RU" sz="2400" b="1" dirty="0" err="1" smtClean="0"/>
              <a:t>атмосфералық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көмірқышқыл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газын</a:t>
            </a:r>
            <a:r>
              <a:rPr lang="ru-RU" sz="2400" b="1" dirty="0" smtClean="0"/>
              <a:t> </a:t>
            </a:r>
            <a:r>
              <a:rPr lang="ru-RU" sz="2400" dirty="0" err="1" smtClean="0"/>
              <a:t>пайдаланады</a:t>
            </a:r>
            <a:r>
              <a:rPr lang="ru-RU" sz="2400" dirty="0" smtClean="0"/>
              <a:t>. </a:t>
            </a:r>
            <a:r>
              <a:rPr lang="ru-RU" sz="2400" dirty="0" err="1" smtClean="0"/>
              <a:t>Бұл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процесте</a:t>
            </a:r>
            <a:r>
              <a:rPr lang="ru-RU" sz="2400" dirty="0" smtClean="0"/>
              <a:t> </a:t>
            </a:r>
            <a:r>
              <a:rPr lang="ru-RU" sz="2400" dirty="0" err="1" smtClean="0"/>
              <a:t>кейбір</a:t>
            </a:r>
            <a:r>
              <a:rPr lang="ru-RU" sz="2400" dirty="0" smtClean="0"/>
              <a:t> </a:t>
            </a:r>
            <a:r>
              <a:rPr lang="ru-RU" sz="2400" dirty="0" err="1" smtClean="0"/>
              <a:t>автотрофтар</a:t>
            </a:r>
            <a:r>
              <a:rPr lang="ru-RU" sz="2400" dirty="0" smtClean="0"/>
              <a:t> </a:t>
            </a:r>
            <a:r>
              <a:rPr lang="ru-RU" sz="2400" dirty="0" err="1" smtClean="0"/>
              <a:t>судан</a:t>
            </a:r>
            <a:r>
              <a:rPr lang="ru-RU" sz="2400" dirty="0" smtClean="0"/>
              <a:t> </a:t>
            </a:r>
            <a:r>
              <a:rPr lang="ru-RU" sz="2400" dirty="0" err="1" smtClean="0"/>
              <a:t>оттегін</a:t>
            </a:r>
            <a:r>
              <a:rPr lang="ru-RU" sz="2400" dirty="0" smtClean="0"/>
              <a:t> </a:t>
            </a:r>
            <a:r>
              <a:rPr lang="ru-RU" sz="2400" dirty="0" err="1" smtClean="0"/>
              <a:t>түзеді</a:t>
            </a:r>
            <a:r>
              <a:rPr lang="ru-RU" sz="2400" dirty="0" smtClean="0"/>
              <a:t>.</a:t>
            </a:r>
          </a:p>
          <a:p>
            <a:pPr indent="542925" algn="just"/>
            <a:r>
              <a:rPr lang="ru-RU" sz="2400" b="1" dirty="0" err="1" smtClean="0">
                <a:solidFill>
                  <a:srgbClr val="FF0000"/>
                </a:solidFill>
              </a:rPr>
              <a:t>Гетеротрофтар</a:t>
            </a:r>
            <a:r>
              <a:rPr lang="ru-RU" sz="2400" dirty="0" smtClean="0"/>
              <a:t> </a:t>
            </a:r>
            <a:r>
              <a:rPr lang="ru-RU" sz="2400" dirty="0" err="1" smtClean="0"/>
              <a:t>қоректік</a:t>
            </a:r>
            <a:r>
              <a:rPr lang="ru-RU" sz="2400" dirty="0" smtClean="0"/>
              <a:t> </a:t>
            </a:r>
            <a:r>
              <a:rPr lang="ru-RU" sz="2400" dirty="0" err="1" smtClean="0"/>
              <a:t>заттар</a:t>
            </a:r>
            <a:r>
              <a:rPr lang="ru-RU" sz="2400" dirty="0" smtClean="0"/>
              <a:t> </a:t>
            </a:r>
            <a:r>
              <a:rPr lang="ru-RU" sz="2400" dirty="0" err="1" smtClean="0"/>
              <a:t>ретінде</a:t>
            </a:r>
            <a:r>
              <a:rPr lang="ru-RU" sz="2400" dirty="0" smtClean="0"/>
              <a:t> </a:t>
            </a:r>
            <a:r>
              <a:rPr lang="ru-RU" sz="2400" b="1" dirty="0" err="1" smtClean="0"/>
              <a:t>автотрофтар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түзетін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органикалық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өнімдерді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пайдаланып</a:t>
            </a:r>
            <a:r>
              <a:rPr lang="ru-RU" sz="2400" dirty="0" smtClean="0"/>
              <a:t>, </a:t>
            </a:r>
            <a:r>
              <a:rPr lang="ru-RU" sz="2400" dirty="0" err="1" smtClean="0"/>
              <a:t>атмосфераға</a:t>
            </a:r>
            <a:r>
              <a:rPr lang="ru-RU" sz="2400" dirty="0" smtClean="0"/>
              <a:t> </a:t>
            </a:r>
            <a:r>
              <a:rPr lang="ru-RU" sz="2400" b="1" dirty="0" err="1" smtClean="0"/>
              <a:t>көмірқышқыл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газын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шығарады</a:t>
            </a:r>
            <a:r>
              <a:rPr lang="ru-RU" sz="2400" dirty="0" smtClean="0"/>
              <a:t>. </a:t>
            </a:r>
            <a:r>
              <a:rPr lang="ru-RU" sz="2400" dirty="0" err="1" smtClean="0"/>
              <a:t>Көмірқышқыл</a:t>
            </a:r>
            <a:r>
              <a:rPr lang="ru-RU" sz="2400" dirty="0" smtClean="0"/>
              <a:t> </a:t>
            </a:r>
            <a:r>
              <a:rPr lang="ru-RU" sz="2400" dirty="0" err="1" smtClean="0"/>
              <a:t>газының</a:t>
            </a:r>
            <a:r>
              <a:rPr lang="ru-RU" sz="2400" dirty="0" smtClean="0"/>
              <a:t> </a:t>
            </a:r>
            <a:r>
              <a:rPr lang="ru-RU" sz="2400" dirty="0" err="1" smtClean="0"/>
              <a:t>түзілуімен</a:t>
            </a:r>
            <a:r>
              <a:rPr lang="ru-RU" sz="2400" dirty="0" smtClean="0"/>
              <a:t> </a:t>
            </a:r>
            <a:r>
              <a:rPr lang="ru-RU" sz="2400" dirty="0" err="1" smtClean="0"/>
              <a:t>кейбір</a:t>
            </a:r>
            <a:r>
              <a:rPr lang="ru-RU" sz="2400" dirty="0" smtClean="0"/>
              <a:t> </a:t>
            </a:r>
            <a:r>
              <a:rPr lang="ru-RU" sz="2400" dirty="0" err="1" smtClean="0"/>
              <a:t>тотығу</a:t>
            </a:r>
            <a:r>
              <a:rPr lang="ru-RU" sz="2400" dirty="0" smtClean="0"/>
              <a:t> </a:t>
            </a:r>
            <a:r>
              <a:rPr lang="ru-RU" sz="2400" dirty="0" err="1" smtClean="0"/>
              <a:t>реакциялары</a:t>
            </a:r>
            <a:r>
              <a:rPr lang="ru-RU" sz="2400" dirty="0" smtClean="0"/>
              <a:t> </a:t>
            </a:r>
            <a:r>
              <a:rPr lang="ru-RU" sz="2400" dirty="0" err="1" smtClean="0"/>
              <a:t>үшін</a:t>
            </a:r>
            <a:r>
              <a:rPr lang="ru-RU" sz="2400" dirty="0" smtClean="0"/>
              <a:t> </a:t>
            </a:r>
            <a:r>
              <a:rPr lang="ru-RU" sz="2400" dirty="0" err="1" smtClean="0"/>
              <a:t>оттегі</a:t>
            </a:r>
            <a:r>
              <a:rPr lang="ru-RU" sz="2400" dirty="0" smtClean="0"/>
              <a:t> </a:t>
            </a:r>
            <a:r>
              <a:rPr lang="ru-RU" sz="2400" dirty="0" err="1" smtClean="0"/>
              <a:t>қажет</a:t>
            </a:r>
            <a:r>
              <a:rPr lang="ru-RU" sz="2400" dirty="0" smtClean="0"/>
              <a:t>, </a:t>
            </a:r>
            <a:r>
              <a:rPr lang="ru-RU" sz="2400" dirty="0" err="1" smtClean="0"/>
              <a:t>ол</a:t>
            </a:r>
            <a:r>
              <a:rPr lang="ru-RU" sz="2400" dirty="0" smtClean="0"/>
              <a:t> </a:t>
            </a:r>
            <a:r>
              <a:rPr lang="ru-RU" sz="2400" dirty="0" err="1" smtClean="0"/>
              <a:t>тотығу</a:t>
            </a:r>
            <a:r>
              <a:rPr lang="ru-RU" sz="2400" dirty="0" smtClean="0"/>
              <a:t> </a:t>
            </a:r>
            <a:r>
              <a:rPr lang="ru-RU" sz="2400" dirty="0" err="1" smtClean="0"/>
              <a:t>реакцияларында</a:t>
            </a:r>
            <a:r>
              <a:rPr lang="ru-RU" sz="2400" dirty="0" smtClean="0"/>
              <a:t> </a:t>
            </a:r>
            <a:r>
              <a:rPr lang="ru-RU" sz="2400" dirty="0" err="1" smtClean="0"/>
              <a:t>суға</a:t>
            </a:r>
            <a:r>
              <a:rPr lang="ru-RU" sz="2400" dirty="0" smtClean="0"/>
              <a:t> </a:t>
            </a:r>
            <a:r>
              <a:rPr lang="ru-RU" sz="2400" dirty="0" err="1" smtClean="0"/>
              <a:t>айналады</a:t>
            </a:r>
            <a:r>
              <a:rPr lang="ru-RU" sz="2400" dirty="0" smtClean="0"/>
              <a:t>.</a:t>
            </a:r>
          </a:p>
          <a:p>
            <a:pPr indent="542925" algn="just"/>
            <a:r>
              <a:rPr lang="ru-RU" sz="2400" dirty="0" err="1" smtClean="0"/>
              <a:t>Осылайша</a:t>
            </a:r>
            <a:r>
              <a:rPr lang="ru-RU" sz="2400" dirty="0" smtClean="0"/>
              <a:t>, </a:t>
            </a:r>
            <a:r>
              <a:rPr lang="ru-RU" sz="2400" dirty="0" err="1" smtClean="0"/>
              <a:t>гетеротрофты</a:t>
            </a:r>
            <a:r>
              <a:rPr lang="ru-RU" sz="2400" dirty="0" smtClean="0"/>
              <a:t> </a:t>
            </a:r>
            <a:r>
              <a:rPr lang="ru-RU" sz="2400" dirty="0" err="1" smtClean="0"/>
              <a:t>және</a:t>
            </a:r>
            <a:r>
              <a:rPr lang="ru-RU" sz="2400" dirty="0" smtClean="0"/>
              <a:t> </a:t>
            </a:r>
            <a:r>
              <a:rPr lang="ru-RU" sz="2400" dirty="0" err="1" smtClean="0"/>
              <a:t>автотрофты</a:t>
            </a:r>
            <a:r>
              <a:rPr lang="ru-RU" sz="2400" dirty="0" smtClean="0"/>
              <a:t> </a:t>
            </a:r>
            <a:r>
              <a:rPr lang="ru-RU" sz="2400" dirty="0" err="1" smtClean="0"/>
              <a:t>табиғи</a:t>
            </a:r>
            <a:r>
              <a:rPr lang="ru-RU" sz="2400" dirty="0" smtClean="0"/>
              <a:t> </a:t>
            </a:r>
            <a:r>
              <a:rPr lang="ru-RU" sz="2400" dirty="0" err="1" smtClean="0"/>
              <a:t>экожүйелер</a:t>
            </a:r>
            <a:r>
              <a:rPr lang="ru-RU" sz="2400" dirty="0" smtClean="0"/>
              <a:t> </a:t>
            </a:r>
            <a:r>
              <a:rPr lang="ru-RU" sz="2400" dirty="0" err="1" smtClean="0"/>
              <a:t>арасында</a:t>
            </a:r>
            <a:r>
              <a:rPr lang="ru-RU" sz="2400" dirty="0" smtClean="0"/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көміртегі</a:t>
            </a:r>
            <a:r>
              <a:rPr lang="ru-RU" sz="2400" b="1" dirty="0" smtClean="0">
                <a:solidFill>
                  <a:srgbClr val="FF0000"/>
                </a:solidFill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</a:rPr>
              <a:t>оттегі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және</a:t>
            </a:r>
            <a:r>
              <a:rPr lang="ru-RU" sz="2400" b="1" dirty="0" smtClean="0">
                <a:solidFill>
                  <a:srgbClr val="FF0000"/>
                </a:solidFill>
              </a:rPr>
              <a:t> су </a:t>
            </a:r>
            <a:r>
              <a:rPr lang="ru-RU" sz="2400" b="1" dirty="0" err="1" smtClean="0">
                <a:solidFill>
                  <a:srgbClr val="FF0000"/>
                </a:solidFill>
              </a:rPr>
              <a:t>үздіксіз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айналымда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/>
              <a:t>болады</a:t>
            </a:r>
            <a:r>
              <a:rPr lang="ru-RU" sz="2400" dirty="0" smtClean="0"/>
              <a:t>. </a:t>
            </a:r>
            <a:r>
              <a:rPr lang="ru-RU" sz="2400" dirty="0" err="1" smtClean="0"/>
              <a:t>Бұл</a:t>
            </a:r>
            <a:r>
              <a:rPr lang="ru-RU" sz="2400" dirty="0" smtClean="0"/>
              <a:t> </a:t>
            </a:r>
            <a:r>
              <a:rPr lang="ru-RU" sz="2400" dirty="0" err="1" smtClean="0"/>
              <a:t>жаһандық</a:t>
            </a:r>
            <a:r>
              <a:rPr lang="ru-RU" sz="2400" dirty="0" smtClean="0"/>
              <a:t> процесс </a:t>
            </a:r>
            <a:r>
              <a:rPr lang="ru-RU" sz="2400" b="1" dirty="0" err="1" smtClean="0"/>
              <a:t>күн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энергиясымен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қозғалады</a:t>
            </a:r>
            <a:r>
              <a:rPr lang="ru-RU" sz="2400" dirty="0" smtClean="0"/>
              <a:t> (1-сурет).</a:t>
            </a:r>
          </a:p>
          <a:p>
            <a:pPr indent="542925"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47195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300" y="611862"/>
            <a:ext cx="6402734" cy="51556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3604" y="504530"/>
            <a:ext cx="528474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/>
            <a:r>
              <a:rPr lang="ru-RU" sz="2800" dirty="0" err="1" smtClean="0"/>
              <a:t>Сурет</a:t>
            </a:r>
            <a:r>
              <a:rPr lang="ru-RU" sz="2800" dirty="0" smtClean="0"/>
              <a:t>. 1. </a:t>
            </a:r>
            <a:r>
              <a:rPr lang="ru-RU" sz="2800" dirty="0" err="1" smtClean="0"/>
              <a:t>Биосфераның</a:t>
            </a:r>
            <a:r>
              <a:rPr lang="ru-RU" sz="2800" dirty="0" smtClean="0"/>
              <a:t> </a:t>
            </a:r>
            <a:r>
              <a:rPr lang="ru-RU" sz="2800" dirty="0" err="1" smtClean="0"/>
              <a:t>автотрофты</a:t>
            </a:r>
            <a:r>
              <a:rPr lang="ru-RU" sz="2800" dirty="0" smtClean="0"/>
              <a:t> (</a:t>
            </a:r>
            <a:r>
              <a:rPr lang="ru-RU" sz="2800" dirty="0" err="1" smtClean="0"/>
              <a:t>фотосинтетикалық</a:t>
            </a:r>
            <a:r>
              <a:rPr lang="ru-RU" sz="2800" dirty="0" smtClean="0"/>
              <a:t>) </a:t>
            </a:r>
            <a:r>
              <a:rPr lang="ru-RU" sz="2800" dirty="0" err="1" smtClean="0"/>
              <a:t>және</a:t>
            </a:r>
            <a:r>
              <a:rPr lang="ru-RU" sz="2800" dirty="0" smtClean="0"/>
              <a:t> </a:t>
            </a:r>
            <a:r>
              <a:rPr lang="ru-RU" sz="2800" dirty="0" err="1" smtClean="0"/>
              <a:t>гетеротрофты</a:t>
            </a:r>
            <a:r>
              <a:rPr lang="ru-RU" sz="2800" dirty="0" smtClean="0"/>
              <a:t> </a:t>
            </a:r>
            <a:r>
              <a:rPr lang="ru-RU" sz="2800" dirty="0" err="1" smtClean="0"/>
              <a:t>домендері</a:t>
            </a:r>
            <a:r>
              <a:rPr lang="ru-RU" sz="2800" dirty="0" smtClean="0"/>
              <a:t> (</a:t>
            </a:r>
            <a:r>
              <a:rPr lang="ru-RU" sz="2800" dirty="0" err="1" smtClean="0"/>
              <a:t>экожүйелер</a:t>
            </a:r>
            <a:r>
              <a:rPr lang="ru-RU" sz="2800" dirty="0" smtClean="0"/>
              <a:t>) </a:t>
            </a:r>
            <a:r>
              <a:rPr lang="ru-RU" sz="2800" dirty="0" err="1" smtClean="0"/>
              <a:t>арасындағы</a:t>
            </a:r>
            <a:r>
              <a:rPr lang="ru-RU" sz="2800" dirty="0" smtClean="0"/>
              <a:t> </a:t>
            </a:r>
            <a:r>
              <a:rPr lang="ru-RU" sz="2800" dirty="0" err="1" smtClean="0"/>
              <a:t>көмірқышқыл</a:t>
            </a:r>
            <a:r>
              <a:rPr lang="ru-RU" sz="2800" dirty="0" smtClean="0"/>
              <a:t> газы мен </a:t>
            </a:r>
            <a:r>
              <a:rPr lang="ru-RU" sz="2800" dirty="0" err="1" smtClean="0"/>
              <a:t>оттегінің</a:t>
            </a:r>
            <a:r>
              <a:rPr lang="ru-RU" sz="2800" dirty="0" smtClean="0"/>
              <a:t> </a:t>
            </a:r>
            <a:r>
              <a:rPr lang="ru-RU" sz="2800" dirty="0" err="1" smtClean="0"/>
              <a:t>айналымы</a:t>
            </a:r>
            <a:r>
              <a:rPr lang="ru-RU" sz="2800" dirty="0" smtClean="0"/>
              <a:t>. </a:t>
            </a:r>
          </a:p>
          <a:p>
            <a:pPr indent="542925" algn="just"/>
            <a:r>
              <a:rPr lang="ru-RU" sz="2800" dirty="0" err="1" smtClean="0"/>
              <a:t>Бұл</a:t>
            </a:r>
            <a:r>
              <a:rPr lang="ru-RU" sz="2800" dirty="0" smtClean="0"/>
              <a:t> </a:t>
            </a:r>
            <a:r>
              <a:rPr lang="ru-RU" sz="2800" dirty="0" err="1" smtClean="0"/>
              <a:t>айналымға</a:t>
            </a:r>
            <a:r>
              <a:rPr lang="ru-RU" sz="2800" dirty="0" smtClean="0"/>
              <a:t> </a:t>
            </a:r>
            <a:r>
              <a:rPr lang="ru-RU" sz="2800" dirty="0" err="1" smtClean="0"/>
              <a:t>заттардың</a:t>
            </a:r>
            <a:r>
              <a:rPr lang="ru-RU" sz="2800" dirty="0" smtClean="0"/>
              <a:t> </a:t>
            </a:r>
            <a:r>
              <a:rPr lang="ru-RU" sz="2800" dirty="0" err="1" smtClean="0"/>
              <a:t>үлкен</a:t>
            </a:r>
            <a:r>
              <a:rPr lang="ru-RU" sz="2800" dirty="0" smtClean="0"/>
              <a:t> </a:t>
            </a:r>
            <a:r>
              <a:rPr lang="ru-RU" sz="2800" dirty="0" err="1" smtClean="0"/>
              <a:t>массасы</a:t>
            </a:r>
            <a:r>
              <a:rPr lang="ru-RU" sz="2800" dirty="0" smtClean="0"/>
              <a:t> </a:t>
            </a:r>
            <a:r>
              <a:rPr lang="ru-RU" sz="2800" dirty="0" err="1" smtClean="0"/>
              <a:t>қатысады</a:t>
            </a:r>
            <a:r>
              <a:rPr lang="ru-RU" sz="2800" dirty="0" smtClean="0"/>
              <a:t>; биосфера </a:t>
            </a:r>
            <a:r>
              <a:rPr lang="ru-RU" sz="2800" dirty="0" err="1" smtClean="0"/>
              <a:t>айналымы</a:t>
            </a:r>
            <a:r>
              <a:rPr lang="ru-RU" sz="2800" dirty="0" smtClean="0"/>
              <a:t> </a:t>
            </a:r>
            <a:r>
              <a:rPr lang="ru-RU" sz="2800" dirty="0" err="1" smtClean="0"/>
              <a:t>жылына</a:t>
            </a:r>
            <a:endParaRPr lang="ru-RU" sz="2800" dirty="0" smtClean="0"/>
          </a:p>
          <a:p>
            <a:pPr indent="542925" algn="just"/>
            <a:r>
              <a:rPr lang="ru-RU" sz="2800" dirty="0" smtClean="0"/>
              <a:t> ~4 · 10</a:t>
            </a:r>
            <a:r>
              <a:rPr lang="ru-RU" sz="2800" baseline="30000" dirty="0" smtClean="0"/>
              <a:t>11 </a:t>
            </a:r>
            <a:r>
              <a:rPr lang="ru-RU" sz="2800" dirty="0" smtClean="0"/>
              <a:t>тонна </a:t>
            </a:r>
            <a:r>
              <a:rPr lang="ru-RU" sz="2800" dirty="0" err="1" smtClean="0"/>
              <a:t>көміртегі</a:t>
            </a:r>
            <a:r>
              <a:rPr lang="ru-RU" sz="2800" dirty="0" smtClean="0"/>
              <a:t> </a:t>
            </a:r>
            <a:r>
              <a:rPr lang="ru-RU" sz="2800" dirty="0" err="1" smtClean="0"/>
              <a:t>деңгейінде</a:t>
            </a:r>
            <a:r>
              <a:rPr lang="ru-RU" sz="2800" dirty="0" smtClean="0"/>
              <a:t> </a:t>
            </a:r>
            <a:r>
              <a:rPr lang="ru-RU" sz="2800" dirty="0" err="1" smtClean="0"/>
              <a:t>бағаланады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99886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1950" y="338941"/>
            <a:ext cx="11268075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/>
            <a:r>
              <a:rPr lang="ru-RU" sz="2600" dirty="0" err="1" smtClean="0"/>
              <a:t>Барлық</a:t>
            </a:r>
            <a:r>
              <a:rPr lang="ru-RU" sz="2600" dirty="0" smtClean="0"/>
              <a:t> </a:t>
            </a:r>
            <a:r>
              <a:rPr lang="ru-RU" sz="2600" dirty="0" err="1" smtClean="0"/>
              <a:t>тірі</a:t>
            </a:r>
            <a:r>
              <a:rPr lang="ru-RU" sz="2600" dirty="0" smtClean="0"/>
              <a:t> </a:t>
            </a:r>
            <a:r>
              <a:rPr lang="ru-RU" sz="2600" dirty="0" err="1" smtClean="0"/>
              <a:t>организмдерге</a:t>
            </a:r>
            <a:r>
              <a:rPr lang="ru-RU" sz="2600" dirty="0" smtClean="0"/>
              <a:t> </a:t>
            </a:r>
            <a:r>
              <a:rPr lang="ru-RU" sz="2600" dirty="0" err="1" smtClean="0"/>
              <a:t>аминқышқылдарының</a:t>
            </a:r>
            <a:r>
              <a:rPr lang="ru-RU" sz="2600" dirty="0" smtClean="0"/>
              <a:t>, </a:t>
            </a:r>
            <a:r>
              <a:rPr lang="ru-RU" sz="2600" dirty="0" err="1" smtClean="0"/>
              <a:t>нуклеотидтердің</a:t>
            </a:r>
            <a:r>
              <a:rPr lang="ru-RU" sz="2600" dirty="0" smtClean="0"/>
              <a:t> </a:t>
            </a:r>
            <a:r>
              <a:rPr lang="ru-RU" sz="2600" dirty="0" err="1" smtClean="0"/>
              <a:t>және</a:t>
            </a:r>
            <a:r>
              <a:rPr lang="ru-RU" sz="2600" dirty="0" smtClean="0"/>
              <a:t> </a:t>
            </a:r>
            <a:r>
              <a:rPr lang="ru-RU" sz="2600" dirty="0" err="1" smtClean="0"/>
              <a:t>басқа</a:t>
            </a:r>
            <a:r>
              <a:rPr lang="ru-RU" sz="2600" dirty="0" smtClean="0"/>
              <a:t> </a:t>
            </a:r>
            <a:r>
              <a:rPr lang="ru-RU" sz="2600" dirty="0" err="1" smtClean="0"/>
              <a:t>қосылыстардың</a:t>
            </a:r>
            <a:r>
              <a:rPr lang="ru-RU" sz="2600" dirty="0" smtClean="0"/>
              <a:t> </a:t>
            </a:r>
            <a:r>
              <a:rPr lang="ru-RU" sz="2600" dirty="0" err="1" smtClean="0"/>
              <a:t>синтезі</a:t>
            </a:r>
            <a:r>
              <a:rPr lang="ru-RU" sz="2600" dirty="0" smtClean="0"/>
              <a:t> </a:t>
            </a:r>
            <a:r>
              <a:rPr lang="ru-RU" sz="2600" dirty="0" err="1" smtClean="0"/>
              <a:t>үшін</a:t>
            </a:r>
            <a:r>
              <a:rPr lang="ru-RU" sz="2600" dirty="0" smtClean="0"/>
              <a:t> </a:t>
            </a:r>
            <a:r>
              <a:rPr lang="ru-RU" sz="2600" dirty="0" err="1" smtClean="0"/>
              <a:t>қажетті</a:t>
            </a:r>
            <a:r>
              <a:rPr lang="ru-RU" sz="2600" dirty="0" smtClean="0"/>
              <a:t> </a:t>
            </a:r>
            <a:r>
              <a:rPr lang="ru-RU" sz="2600" b="1" dirty="0" smtClean="0">
                <a:solidFill>
                  <a:srgbClr val="FF0000"/>
                </a:solidFill>
              </a:rPr>
              <a:t>азот </a:t>
            </a:r>
            <a:r>
              <a:rPr lang="ru-RU" sz="2600" b="1" dirty="0" err="1" smtClean="0">
                <a:solidFill>
                  <a:srgbClr val="FF0000"/>
                </a:solidFill>
              </a:rPr>
              <a:t>көзі</a:t>
            </a:r>
            <a:r>
              <a:rPr lang="ru-RU" sz="2600" b="1" dirty="0" smtClean="0">
                <a:solidFill>
                  <a:srgbClr val="FF0000"/>
                </a:solidFill>
              </a:rPr>
              <a:t> </a:t>
            </a:r>
            <a:r>
              <a:rPr lang="ru-RU" sz="2600" dirty="0" smtClean="0"/>
              <a:t>де </a:t>
            </a:r>
            <a:r>
              <a:rPr lang="ru-RU" sz="2600" dirty="0" err="1" smtClean="0"/>
              <a:t>керек</a:t>
            </a:r>
            <a:r>
              <a:rPr lang="ru-RU" sz="2600" dirty="0" smtClean="0"/>
              <a:t>. </a:t>
            </a:r>
          </a:p>
          <a:p>
            <a:pPr indent="542925" algn="just"/>
            <a:r>
              <a:rPr lang="ru-RU" sz="2600" b="1" dirty="0" err="1" smtClean="0">
                <a:solidFill>
                  <a:srgbClr val="FF0000"/>
                </a:solidFill>
              </a:rPr>
              <a:t>Өсімдіктер</a:t>
            </a:r>
            <a:r>
              <a:rPr lang="ru-RU" sz="2600" dirty="0" smtClean="0"/>
              <a:t> </a:t>
            </a:r>
            <a:r>
              <a:rPr lang="ru-RU" sz="2600" b="1" dirty="0" smtClean="0"/>
              <a:t>азот </a:t>
            </a:r>
            <a:r>
              <a:rPr lang="ru-RU" sz="2600" b="1" dirty="0" err="1" smtClean="0"/>
              <a:t>көзі</a:t>
            </a:r>
            <a:r>
              <a:rPr lang="ru-RU" sz="2600" b="1" dirty="0" smtClean="0"/>
              <a:t> </a:t>
            </a:r>
            <a:r>
              <a:rPr lang="ru-RU" sz="2600" dirty="0" err="1" smtClean="0"/>
              <a:t>ретінде</a:t>
            </a:r>
            <a:r>
              <a:rPr lang="ru-RU" sz="2600" dirty="0" smtClean="0"/>
              <a:t> </a:t>
            </a:r>
            <a:r>
              <a:rPr lang="ru-RU" sz="2600" dirty="0" err="1" smtClean="0"/>
              <a:t>негізінен</a:t>
            </a:r>
            <a:r>
              <a:rPr lang="ru-RU" sz="2600" dirty="0" smtClean="0"/>
              <a:t> </a:t>
            </a:r>
            <a:r>
              <a:rPr lang="ru-RU" sz="2600" b="1" dirty="0" smtClean="0"/>
              <a:t>аммиак </a:t>
            </a:r>
            <a:r>
              <a:rPr lang="ru-RU" sz="2600" b="1" dirty="0" err="1" smtClean="0"/>
              <a:t>немесе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нитраттарды</a:t>
            </a:r>
            <a:r>
              <a:rPr lang="ru-RU" sz="2600" b="1" dirty="0" smtClean="0"/>
              <a:t> </a:t>
            </a:r>
            <a:r>
              <a:rPr lang="ru-RU" sz="2600" dirty="0" err="1" smtClean="0"/>
              <a:t>пайдаланады</a:t>
            </a:r>
            <a:r>
              <a:rPr lang="ru-RU" sz="2600" dirty="0" smtClean="0"/>
              <a:t>. </a:t>
            </a:r>
            <a:r>
              <a:rPr lang="ru-RU" sz="2600" dirty="0" err="1" smtClean="0"/>
              <a:t>Омыртқалы</a:t>
            </a:r>
            <a:r>
              <a:rPr lang="ru-RU" sz="2600" dirty="0" smtClean="0"/>
              <a:t> </a:t>
            </a:r>
            <a:r>
              <a:rPr lang="ru-RU" sz="2600" b="1" dirty="0" err="1" smtClean="0">
                <a:solidFill>
                  <a:srgbClr val="FF0000"/>
                </a:solidFill>
              </a:rPr>
              <a:t>жануарлар</a:t>
            </a:r>
            <a:r>
              <a:rPr lang="ru-RU" sz="2600" dirty="0" smtClean="0"/>
              <a:t> </a:t>
            </a:r>
            <a:r>
              <a:rPr lang="ru-RU" sz="2600" dirty="0" err="1" smtClean="0"/>
              <a:t>азотты</a:t>
            </a:r>
            <a:r>
              <a:rPr lang="ru-RU" sz="2600" dirty="0" smtClean="0"/>
              <a:t> </a:t>
            </a:r>
            <a:r>
              <a:rPr lang="ru-RU" sz="2600" b="1" dirty="0" err="1" smtClean="0"/>
              <a:t>аминқышқылдар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немесе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басқа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органикалық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қосылыстар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түрінде</a:t>
            </a:r>
            <a:r>
              <a:rPr lang="ru-RU" sz="2600" dirty="0" smtClean="0"/>
              <a:t> </a:t>
            </a:r>
            <a:r>
              <a:rPr lang="ru-RU" sz="2600" dirty="0" err="1" smtClean="0"/>
              <a:t>алуы</a:t>
            </a:r>
            <a:r>
              <a:rPr lang="ru-RU" sz="2600" dirty="0" smtClean="0"/>
              <a:t> </a:t>
            </a:r>
            <a:r>
              <a:rPr lang="ru-RU" sz="2600" dirty="0" err="1" smtClean="0"/>
              <a:t>керек</a:t>
            </a:r>
            <a:r>
              <a:rPr lang="ru-RU" sz="2600" dirty="0" smtClean="0"/>
              <a:t>.</a:t>
            </a:r>
          </a:p>
          <a:p>
            <a:pPr indent="542925" algn="just"/>
            <a:r>
              <a:rPr lang="ru-RU" sz="2600" b="1" dirty="0" err="1" smtClean="0"/>
              <a:t>Атмосфералық</a:t>
            </a:r>
            <a:r>
              <a:rPr lang="ru-RU" sz="2600" b="1" dirty="0" smtClean="0"/>
              <a:t> N</a:t>
            </a:r>
            <a:r>
              <a:rPr lang="ru-RU" sz="2600" b="1" baseline="-25000" dirty="0" smtClean="0"/>
              <a:t>2</a:t>
            </a:r>
            <a:r>
              <a:rPr lang="en-US" sz="2600" b="1" dirty="0" smtClean="0"/>
              <a:t> </a:t>
            </a:r>
            <a:r>
              <a:rPr lang="ru-RU" sz="2600" b="1" dirty="0" err="1" smtClean="0"/>
              <a:t>азотты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аммиакқа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айналдыруға</a:t>
            </a:r>
            <a:r>
              <a:rPr lang="ru-RU" sz="2600" b="1" dirty="0" smtClean="0"/>
              <a:t> </a:t>
            </a:r>
            <a:r>
              <a:rPr lang="ru-RU" sz="2600" dirty="0" smtClean="0"/>
              <a:t>(</a:t>
            </a:r>
            <a:r>
              <a:rPr lang="ru-RU" sz="2600" dirty="0" err="1" smtClean="0"/>
              <a:t>бекітуге</a:t>
            </a:r>
            <a:r>
              <a:rPr lang="ru-RU" sz="2600" dirty="0" smtClean="0"/>
              <a:t>) тек </a:t>
            </a:r>
            <a:r>
              <a:rPr lang="ru-RU" sz="2600" dirty="0" err="1" smtClean="0"/>
              <a:t>кейбір</a:t>
            </a:r>
            <a:r>
              <a:rPr lang="ru-RU" sz="2600" dirty="0" smtClean="0"/>
              <a:t> </a:t>
            </a:r>
            <a:r>
              <a:rPr lang="ru-RU" sz="2600" dirty="0" err="1" smtClean="0"/>
              <a:t>ғана</a:t>
            </a:r>
            <a:r>
              <a:rPr lang="ru-RU" sz="2600" dirty="0" smtClean="0"/>
              <a:t> </a:t>
            </a:r>
            <a:r>
              <a:rPr lang="ru-RU" sz="2600" dirty="0" err="1" smtClean="0"/>
              <a:t>организмдер</a:t>
            </a:r>
            <a:r>
              <a:rPr lang="ru-RU" sz="2600" dirty="0" smtClean="0"/>
              <a:t> - </a:t>
            </a:r>
            <a:r>
              <a:rPr lang="ru-RU" sz="2600" b="1" dirty="0" err="1" smtClean="0">
                <a:solidFill>
                  <a:srgbClr val="FF0000"/>
                </a:solidFill>
              </a:rPr>
              <a:t>цианобактериялар</a:t>
            </a:r>
            <a:r>
              <a:rPr lang="ru-RU" sz="2600" dirty="0" smtClean="0"/>
              <a:t> </a:t>
            </a:r>
            <a:r>
              <a:rPr lang="ru-RU" sz="2600" dirty="0" err="1" smtClean="0"/>
              <a:t>және</a:t>
            </a:r>
            <a:r>
              <a:rPr lang="ru-RU" sz="2600" dirty="0" smtClean="0"/>
              <a:t> </a:t>
            </a:r>
            <a:r>
              <a:rPr lang="ru-RU" sz="2600" dirty="0" err="1" smtClean="0"/>
              <a:t>кейбір</a:t>
            </a:r>
            <a:r>
              <a:rPr lang="ru-RU" sz="2600" dirty="0" smtClean="0"/>
              <a:t> </a:t>
            </a:r>
            <a:r>
              <a:rPr lang="ru-RU" sz="2600" dirty="0" err="1" smtClean="0"/>
              <a:t>өсімдіктердің</a:t>
            </a:r>
            <a:r>
              <a:rPr lang="ru-RU" sz="2600" dirty="0" smtClean="0"/>
              <a:t> </a:t>
            </a:r>
            <a:r>
              <a:rPr lang="ru-RU" sz="2600" dirty="0" err="1" smtClean="0"/>
              <a:t>тамырында</a:t>
            </a:r>
            <a:r>
              <a:rPr lang="ru-RU" sz="2600" dirty="0" smtClean="0"/>
              <a:t> симбионт </a:t>
            </a:r>
            <a:r>
              <a:rPr lang="ru-RU" sz="2600" dirty="0" err="1" smtClean="0"/>
              <a:t>ретінде</a:t>
            </a:r>
            <a:r>
              <a:rPr lang="ru-RU" sz="2600" dirty="0" smtClean="0"/>
              <a:t> </a:t>
            </a:r>
            <a:r>
              <a:rPr lang="ru-RU" sz="2600" dirty="0" err="1" smtClean="0"/>
              <a:t>өмір</a:t>
            </a:r>
            <a:r>
              <a:rPr lang="ru-RU" sz="2600" dirty="0" smtClean="0"/>
              <a:t> </a:t>
            </a:r>
            <a:r>
              <a:rPr lang="ru-RU" sz="2600" dirty="0" err="1" smtClean="0"/>
              <a:t>сүретін</a:t>
            </a:r>
            <a:r>
              <a:rPr lang="ru-RU" sz="2600" dirty="0" smtClean="0"/>
              <a:t> </a:t>
            </a:r>
            <a:r>
              <a:rPr lang="ru-RU" sz="2600" b="1" dirty="0" err="1" smtClean="0">
                <a:solidFill>
                  <a:srgbClr val="FF0000"/>
                </a:solidFill>
              </a:rPr>
              <a:t>топырақ</a:t>
            </a:r>
            <a:r>
              <a:rPr lang="ru-RU" sz="2600" b="1" dirty="0" smtClean="0">
                <a:solidFill>
                  <a:srgbClr val="FF0000"/>
                </a:solidFill>
              </a:rPr>
              <a:t> </a:t>
            </a:r>
            <a:r>
              <a:rPr lang="ru-RU" sz="2600" b="1" dirty="0" err="1" smtClean="0">
                <a:solidFill>
                  <a:srgbClr val="FF0000"/>
                </a:solidFill>
              </a:rPr>
              <a:t>бактерияларының</a:t>
            </a:r>
            <a:r>
              <a:rPr lang="ru-RU" sz="2600" b="1" dirty="0" smtClean="0">
                <a:solidFill>
                  <a:srgbClr val="FF0000"/>
                </a:solidFill>
              </a:rPr>
              <a:t> </a:t>
            </a:r>
            <a:r>
              <a:rPr lang="ru-RU" sz="2600" dirty="0" err="1" smtClean="0"/>
              <a:t>көптеген</a:t>
            </a:r>
            <a:r>
              <a:rPr lang="ru-RU" sz="2600" dirty="0" smtClean="0"/>
              <a:t> </a:t>
            </a:r>
            <a:r>
              <a:rPr lang="ru-RU" sz="2600" dirty="0" err="1" smtClean="0"/>
              <a:t>түрлері</a:t>
            </a:r>
            <a:r>
              <a:rPr lang="ru-RU" sz="2600" dirty="0" smtClean="0"/>
              <a:t> </a:t>
            </a:r>
            <a:r>
              <a:rPr lang="ru-RU" sz="2600" dirty="0" err="1" smtClean="0"/>
              <a:t>ғана</a:t>
            </a:r>
            <a:r>
              <a:rPr lang="ru-RU" sz="2600" dirty="0" smtClean="0"/>
              <a:t> </a:t>
            </a:r>
            <a:r>
              <a:rPr lang="ru-RU" sz="2600" dirty="0" err="1" smtClean="0"/>
              <a:t>қабілетті</a:t>
            </a:r>
            <a:r>
              <a:rPr lang="ru-RU" sz="2600" dirty="0" smtClean="0"/>
              <a:t>.</a:t>
            </a:r>
          </a:p>
          <a:p>
            <a:pPr indent="542925" algn="just"/>
            <a:r>
              <a:rPr lang="ru-RU" sz="2600" dirty="0" err="1" smtClean="0"/>
              <a:t>Басқа</a:t>
            </a:r>
            <a:r>
              <a:rPr lang="ru-RU" sz="2600" dirty="0" smtClean="0"/>
              <a:t> </a:t>
            </a:r>
            <a:r>
              <a:rPr lang="ru-RU" sz="2600" dirty="0" err="1" smtClean="0"/>
              <a:t>бактериялар</a:t>
            </a:r>
            <a:r>
              <a:rPr lang="ru-RU" sz="2600" dirty="0" smtClean="0"/>
              <a:t> (</a:t>
            </a:r>
            <a:r>
              <a:rPr lang="ru-RU" sz="2600" dirty="0" err="1" smtClean="0"/>
              <a:t>нитрификациялаушы</a:t>
            </a:r>
            <a:r>
              <a:rPr lang="ru-RU" sz="2600" dirty="0" smtClean="0"/>
              <a:t> </a:t>
            </a:r>
            <a:r>
              <a:rPr lang="ru-RU" sz="2600" dirty="0" err="1" smtClean="0"/>
              <a:t>бактериялар</a:t>
            </a:r>
            <a:r>
              <a:rPr lang="ru-RU" sz="2600" dirty="0" smtClean="0"/>
              <a:t>) </a:t>
            </a:r>
            <a:r>
              <a:rPr lang="ru-RU" sz="2600" b="1" dirty="0" err="1" smtClean="0"/>
              <a:t>аммиакты</a:t>
            </a:r>
            <a:r>
              <a:rPr lang="ru-RU" sz="2600" b="1" dirty="0" smtClean="0"/>
              <a:t> нитрит пен </a:t>
            </a:r>
            <a:r>
              <a:rPr lang="ru-RU" sz="2600" b="1" dirty="0" err="1" smtClean="0"/>
              <a:t>нитратқа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тотықтырады</a:t>
            </a:r>
            <a:r>
              <a:rPr lang="ru-RU" sz="2600" dirty="0" smtClean="0"/>
              <a:t>, </a:t>
            </a:r>
            <a:r>
              <a:rPr lang="ru-RU" sz="2600" dirty="0" err="1" smtClean="0"/>
              <a:t>бірақ</a:t>
            </a:r>
            <a:r>
              <a:rPr lang="ru-RU" sz="2600" dirty="0" smtClean="0"/>
              <a:t> </a:t>
            </a:r>
            <a:r>
              <a:rPr lang="ru-RU" sz="2600" dirty="0" err="1" smtClean="0"/>
              <a:t>нитратты</a:t>
            </a:r>
            <a:r>
              <a:rPr lang="ru-RU" sz="2600" dirty="0" smtClean="0"/>
              <a:t> N</a:t>
            </a:r>
            <a:r>
              <a:rPr lang="ru-RU" sz="2600" baseline="-25000" dirty="0" smtClean="0"/>
              <a:t>2</a:t>
            </a:r>
            <a:r>
              <a:rPr lang="en-US" sz="2600" dirty="0" smtClean="0"/>
              <a:t> </a:t>
            </a:r>
            <a:r>
              <a:rPr lang="ru-RU" sz="2600" dirty="0" smtClean="0"/>
              <a:t>бос </a:t>
            </a:r>
            <a:r>
              <a:rPr lang="ru-RU" sz="2600" dirty="0" err="1" smtClean="0"/>
              <a:t>азотқа</a:t>
            </a:r>
            <a:r>
              <a:rPr lang="ru-RU" sz="2600" dirty="0" smtClean="0"/>
              <a:t> </a:t>
            </a:r>
            <a:r>
              <a:rPr lang="ru-RU" sz="2600" dirty="0" err="1" smtClean="0"/>
              <a:t>айналдыратындар</a:t>
            </a:r>
            <a:r>
              <a:rPr lang="ru-RU" sz="2600" dirty="0" smtClean="0"/>
              <a:t> да бар.</a:t>
            </a:r>
          </a:p>
          <a:p>
            <a:pPr indent="542925" algn="just"/>
            <a:r>
              <a:rPr lang="ru-RU" sz="2600" dirty="0" err="1" smtClean="0"/>
              <a:t>Осылайша</a:t>
            </a:r>
            <a:r>
              <a:rPr lang="ru-RU" sz="2600" dirty="0" smtClean="0"/>
              <a:t>, </a:t>
            </a:r>
            <a:r>
              <a:rPr lang="ru-RU" sz="2600" dirty="0" err="1" smtClean="0"/>
              <a:t>биосферадағы</a:t>
            </a:r>
            <a:r>
              <a:rPr lang="ru-RU" sz="2600" dirty="0" smtClean="0"/>
              <a:t> </a:t>
            </a:r>
            <a:r>
              <a:rPr lang="ru-RU" sz="2600" b="1" dirty="0" err="1" smtClean="0"/>
              <a:t>көміртегі</a:t>
            </a:r>
            <a:r>
              <a:rPr lang="ru-RU" sz="2600" b="1" dirty="0" smtClean="0"/>
              <a:t> мен </a:t>
            </a:r>
            <a:r>
              <a:rPr lang="ru-RU" sz="2600" b="1" dirty="0" err="1" smtClean="0"/>
              <a:t>оттегінің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жаһандық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айналымынан</a:t>
            </a:r>
            <a:r>
              <a:rPr lang="ru-RU" sz="2600" b="1" dirty="0" smtClean="0"/>
              <a:t> </a:t>
            </a:r>
            <a:r>
              <a:rPr lang="ru-RU" sz="2600" dirty="0" err="1" smtClean="0"/>
              <a:t>басқа</a:t>
            </a:r>
            <a:r>
              <a:rPr lang="ru-RU" sz="2600" dirty="0" smtClean="0"/>
              <a:t>, </a:t>
            </a:r>
            <a:r>
              <a:rPr lang="ru-RU" sz="2600" dirty="0" err="1" smtClean="0"/>
              <a:t>бұл</a:t>
            </a:r>
            <a:r>
              <a:rPr lang="ru-RU" sz="2600" dirty="0" smtClean="0"/>
              <a:t> </a:t>
            </a:r>
            <a:r>
              <a:rPr lang="ru-RU" sz="2600" dirty="0" err="1" smtClean="0"/>
              <a:t>элементтің</a:t>
            </a:r>
            <a:r>
              <a:rPr lang="ru-RU" sz="2600" dirty="0" smtClean="0"/>
              <a:t> </a:t>
            </a:r>
            <a:r>
              <a:rPr lang="ru-RU" sz="2600" dirty="0" err="1" smtClean="0"/>
              <a:t>орасан</a:t>
            </a:r>
            <a:r>
              <a:rPr lang="ru-RU" sz="2600" dirty="0" smtClean="0"/>
              <a:t> </a:t>
            </a:r>
            <a:r>
              <a:rPr lang="ru-RU" sz="2600" dirty="0" err="1" smtClean="0"/>
              <a:t>көп</a:t>
            </a:r>
            <a:r>
              <a:rPr lang="ru-RU" sz="2600" dirty="0" smtClean="0"/>
              <a:t> </a:t>
            </a:r>
            <a:r>
              <a:rPr lang="ru-RU" sz="2600" dirty="0" err="1" smtClean="0"/>
              <a:t>мөлшері</a:t>
            </a:r>
            <a:r>
              <a:rPr lang="ru-RU" sz="2600" dirty="0" smtClean="0"/>
              <a:t> </a:t>
            </a:r>
            <a:r>
              <a:rPr lang="ru-RU" sz="2600" dirty="0" err="1" smtClean="0"/>
              <a:t>қатысатын</a:t>
            </a:r>
            <a:r>
              <a:rPr lang="ru-RU" sz="2600" dirty="0" smtClean="0"/>
              <a:t> </a:t>
            </a:r>
            <a:r>
              <a:rPr lang="ru-RU" sz="2600" b="1" dirty="0" smtClean="0">
                <a:solidFill>
                  <a:srgbClr val="FF0000"/>
                </a:solidFill>
              </a:rPr>
              <a:t>азот </a:t>
            </a:r>
            <a:r>
              <a:rPr lang="ru-RU" sz="2600" b="1" dirty="0" err="1" smtClean="0">
                <a:solidFill>
                  <a:srgbClr val="FF0000"/>
                </a:solidFill>
              </a:rPr>
              <a:t>айналымы</a:t>
            </a:r>
            <a:r>
              <a:rPr lang="ru-RU" sz="2600" b="1" dirty="0" smtClean="0">
                <a:solidFill>
                  <a:srgbClr val="FF0000"/>
                </a:solidFill>
              </a:rPr>
              <a:t> </a:t>
            </a:r>
            <a:r>
              <a:rPr lang="ru-RU" sz="2600" b="1" dirty="0" err="1" smtClean="0">
                <a:solidFill>
                  <a:srgbClr val="FF0000"/>
                </a:solidFill>
              </a:rPr>
              <a:t>жүреді</a:t>
            </a:r>
            <a:r>
              <a:rPr lang="ru-RU" sz="2600" b="1" dirty="0" smtClean="0">
                <a:solidFill>
                  <a:srgbClr val="FF0000"/>
                </a:solidFill>
              </a:rPr>
              <a:t> </a:t>
            </a:r>
            <a:r>
              <a:rPr lang="ru-RU" sz="2600" dirty="0" smtClean="0"/>
              <a:t>(2-сурет).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168316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1" y="285179"/>
            <a:ext cx="7448549" cy="62299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924800" y="4182160"/>
            <a:ext cx="38004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/>
              <a:t>Сурет</a:t>
            </a:r>
            <a:r>
              <a:rPr lang="ru-RU" sz="2400" dirty="0" smtClean="0"/>
              <a:t>. 2. </a:t>
            </a:r>
            <a:r>
              <a:rPr lang="ru-RU" sz="2400" dirty="0" err="1" smtClean="0"/>
              <a:t>Биосферадағы</a:t>
            </a:r>
            <a:r>
              <a:rPr lang="ru-RU" sz="2400" dirty="0" smtClean="0"/>
              <a:t> азот </a:t>
            </a:r>
            <a:r>
              <a:rPr lang="ru-RU" sz="2400" dirty="0" err="1" smtClean="0"/>
              <a:t>айналымы</a:t>
            </a:r>
            <a:r>
              <a:rPr lang="ru-RU" sz="2400" dirty="0" smtClean="0"/>
              <a:t>. </a:t>
            </a:r>
            <a:r>
              <a:rPr lang="ru-RU" sz="2800" dirty="0" smtClean="0"/>
              <a:t>N</a:t>
            </a:r>
            <a:r>
              <a:rPr lang="ru-RU" sz="2800" baseline="-25000" dirty="0" smtClean="0"/>
              <a:t>2 </a:t>
            </a:r>
            <a:r>
              <a:rPr lang="en-US" sz="2400" dirty="0" smtClean="0"/>
              <a:t> </a:t>
            </a:r>
            <a:r>
              <a:rPr lang="ru-RU" sz="2400" dirty="0" smtClean="0"/>
              <a:t>азот газы </a:t>
            </a:r>
            <a:r>
              <a:rPr lang="ru-RU" sz="2400" dirty="0" err="1" smtClean="0"/>
              <a:t>жер</a:t>
            </a:r>
            <a:r>
              <a:rPr lang="ru-RU" sz="2400" dirty="0" smtClean="0"/>
              <a:t> </a:t>
            </a:r>
            <a:r>
              <a:rPr lang="ru-RU" sz="2400" dirty="0" err="1" smtClean="0"/>
              <a:t>атмосферасының</a:t>
            </a:r>
            <a:r>
              <a:rPr lang="ru-RU" sz="2400" dirty="0" smtClean="0"/>
              <a:t> 80% </a:t>
            </a:r>
            <a:r>
              <a:rPr lang="ru-RU" sz="2400" dirty="0" err="1" smtClean="0"/>
              <a:t>құрайды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15162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2425" y="323493"/>
            <a:ext cx="11201400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/>
            <a:r>
              <a:rPr lang="ru-RU" sz="2300" dirty="0" err="1" smtClean="0"/>
              <a:t>Түптеп</a:t>
            </a:r>
            <a:r>
              <a:rPr lang="ru-RU" sz="2300" dirty="0" smtClean="0"/>
              <a:t> </a:t>
            </a:r>
            <a:r>
              <a:rPr lang="ru-RU" sz="2300" dirty="0" err="1" smtClean="0"/>
              <a:t>келгенде</a:t>
            </a:r>
            <a:r>
              <a:rPr lang="ru-RU" sz="2300" dirty="0" smtClean="0"/>
              <a:t>, </a:t>
            </a:r>
            <a:r>
              <a:rPr lang="ru-RU" sz="2300" dirty="0" err="1" smtClean="0"/>
              <a:t>барлық</a:t>
            </a:r>
            <a:r>
              <a:rPr lang="ru-RU" sz="2300" dirty="0" smtClean="0"/>
              <a:t> </a:t>
            </a:r>
            <a:r>
              <a:rPr lang="ru-RU" sz="2300" dirty="0" err="1" smtClean="0"/>
              <a:t>түрлер</a:t>
            </a:r>
            <a:r>
              <a:rPr lang="ru-RU" sz="2300" dirty="0" smtClean="0"/>
              <a:t> </a:t>
            </a:r>
            <a:r>
              <a:rPr lang="ru-RU" sz="2300" dirty="0" err="1" smtClean="0"/>
              <a:t>қатысатын</a:t>
            </a:r>
            <a:r>
              <a:rPr lang="ru-RU" sz="2300" dirty="0" smtClean="0"/>
              <a:t> </a:t>
            </a:r>
            <a:r>
              <a:rPr lang="ru-RU" sz="2300" b="1" dirty="0" err="1" smtClean="0"/>
              <a:t>оттегінің</a:t>
            </a:r>
            <a:r>
              <a:rPr lang="ru-RU" sz="2300" b="1" dirty="0" smtClean="0"/>
              <a:t>, </a:t>
            </a:r>
            <a:r>
              <a:rPr lang="ru-RU" sz="2300" b="1" dirty="0" err="1" smtClean="0"/>
              <a:t>көміртегінің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және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азоттың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айналымдары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биосферадағы</a:t>
            </a:r>
            <a:r>
              <a:rPr lang="ru-RU" sz="2300" b="1" dirty="0" smtClean="0"/>
              <a:t> </a:t>
            </a:r>
            <a:r>
              <a:rPr lang="ru-RU" sz="2300" b="1" dirty="0" err="1" smtClean="0">
                <a:solidFill>
                  <a:srgbClr val="FF0000"/>
                </a:solidFill>
              </a:rPr>
              <a:t>продуценттер</a:t>
            </a:r>
            <a:r>
              <a:rPr lang="ru-RU" sz="2300" b="1" dirty="0" smtClean="0">
                <a:solidFill>
                  <a:srgbClr val="FF0000"/>
                </a:solidFill>
              </a:rPr>
              <a:t> (</a:t>
            </a:r>
            <a:r>
              <a:rPr lang="ru-RU" sz="2300" b="1" dirty="0" err="1" smtClean="0">
                <a:solidFill>
                  <a:srgbClr val="FF0000"/>
                </a:solidFill>
              </a:rPr>
              <a:t>автотрофтар</a:t>
            </a:r>
            <a:r>
              <a:rPr lang="ru-RU" sz="2300" b="1" dirty="0" smtClean="0">
                <a:solidFill>
                  <a:srgbClr val="FF0000"/>
                </a:solidFill>
              </a:rPr>
              <a:t>) </a:t>
            </a:r>
            <a:r>
              <a:rPr lang="ru-RU" sz="2300" dirty="0" smtClean="0"/>
              <a:t>мен </a:t>
            </a:r>
            <a:r>
              <a:rPr lang="ru-RU" sz="2300" b="1" dirty="0" err="1" smtClean="0">
                <a:solidFill>
                  <a:srgbClr val="FF0000"/>
                </a:solidFill>
              </a:rPr>
              <a:t>консументтер</a:t>
            </a:r>
            <a:r>
              <a:rPr lang="ru-RU" sz="2300" b="1" dirty="0" smtClean="0">
                <a:solidFill>
                  <a:srgbClr val="FF0000"/>
                </a:solidFill>
              </a:rPr>
              <a:t> (</a:t>
            </a:r>
            <a:r>
              <a:rPr lang="ru-RU" sz="2300" b="1" dirty="0" err="1" smtClean="0">
                <a:solidFill>
                  <a:srgbClr val="FF0000"/>
                </a:solidFill>
              </a:rPr>
              <a:t>гетеротрофтар</a:t>
            </a:r>
            <a:r>
              <a:rPr lang="ru-RU" sz="2300" b="1" dirty="0" smtClean="0">
                <a:solidFill>
                  <a:srgbClr val="FF0000"/>
                </a:solidFill>
              </a:rPr>
              <a:t>) </a:t>
            </a:r>
            <a:r>
              <a:rPr lang="ru-RU" sz="2300" dirty="0" err="1" smtClean="0"/>
              <a:t>белсенділігі</a:t>
            </a:r>
            <a:r>
              <a:rPr lang="ru-RU" sz="2300" dirty="0" smtClean="0"/>
              <a:t> </a:t>
            </a:r>
            <a:r>
              <a:rPr lang="ru-RU" sz="2300" dirty="0" err="1" smtClean="0"/>
              <a:t>арасындағы</a:t>
            </a:r>
            <a:r>
              <a:rPr lang="ru-RU" sz="2300" dirty="0" smtClean="0"/>
              <a:t> </a:t>
            </a:r>
            <a:r>
              <a:rPr lang="ru-RU" sz="2300" dirty="0" err="1" smtClean="0"/>
              <a:t>табиғи</a:t>
            </a:r>
            <a:r>
              <a:rPr lang="ru-RU" sz="2300" dirty="0" smtClean="0"/>
              <a:t> тепе-</a:t>
            </a:r>
            <a:r>
              <a:rPr lang="ru-RU" sz="2300" dirty="0" err="1" smtClean="0"/>
              <a:t>теңдікке</a:t>
            </a:r>
            <a:r>
              <a:rPr lang="ru-RU" sz="2300" dirty="0" smtClean="0"/>
              <a:t> </a:t>
            </a:r>
            <a:r>
              <a:rPr lang="ru-RU" sz="2300" dirty="0" err="1" smtClean="0"/>
              <a:t>байланысты</a:t>
            </a:r>
            <a:r>
              <a:rPr lang="ru-RU" sz="2300" dirty="0" smtClean="0"/>
              <a:t>.</a:t>
            </a:r>
          </a:p>
          <a:p>
            <a:pPr indent="542925" algn="just"/>
            <a:r>
              <a:rPr lang="ru-RU" sz="2300" dirty="0" err="1" smtClean="0"/>
              <a:t>Бұл</a:t>
            </a:r>
            <a:r>
              <a:rPr lang="ru-RU" sz="2300" dirty="0" smtClean="0"/>
              <a:t> </a:t>
            </a:r>
            <a:r>
              <a:rPr lang="ru-RU" sz="2300" b="1" dirty="0" err="1" smtClean="0"/>
              <a:t>элементтердің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циклдері</a:t>
            </a:r>
            <a:r>
              <a:rPr lang="ru-RU" sz="2300" b="1" dirty="0" smtClean="0"/>
              <a:t> </a:t>
            </a:r>
            <a:r>
              <a:rPr lang="ru-RU" sz="2300" dirty="0" err="1" smtClean="0"/>
              <a:t>биосфераға</a:t>
            </a:r>
            <a:r>
              <a:rPr lang="ru-RU" sz="2300" dirty="0" smtClean="0"/>
              <a:t> </a:t>
            </a:r>
            <a:r>
              <a:rPr lang="ru-RU" sz="2300" dirty="0" err="1" smtClean="0"/>
              <a:t>сырттан</a:t>
            </a:r>
            <a:r>
              <a:rPr lang="ru-RU" sz="2300" dirty="0" smtClean="0"/>
              <a:t> </a:t>
            </a:r>
            <a:r>
              <a:rPr lang="ru-RU" sz="2300" dirty="0" err="1" smtClean="0"/>
              <a:t>түсетін</a:t>
            </a:r>
            <a:r>
              <a:rPr lang="ru-RU" sz="2300" dirty="0" smtClean="0"/>
              <a:t> </a:t>
            </a:r>
            <a:r>
              <a:rPr lang="ru-RU" sz="2300" dirty="0" err="1" smtClean="0"/>
              <a:t>орасан</a:t>
            </a:r>
            <a:r>
              <a:rPr lang="ru-RU" sz="2300" dirty="0" smtClean="0"/>
              <a:t> </a:t>
            </a:r>
            <a:r>
              <a:rPr lang="ru-RU" sz="2300" b="1" dirty="0" err="1" smtClean="0"/>
              <a:t>зор</a:t>
            </a:r>
            <a:r>
              <a:rPr lang="ru-RU" sz="2300" b="1" dirty="0" smtClean="0"/>
              <a:t> энергия </a:t>
            </a:r>
            <a:r>
              <a:rPr lang="ru-RU" sz="2300" b="1" dirty="0" err="1" smtClean="0"/>
              <a:t>ағыны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арқылы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қозғалысқа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келтіріледі</a:t>
            </a:r>
            <a:r>
              <a:rPr lang="ru-RU" sz="2300" dirty="0" smtClean="0"/>
              <a:t>, </a:t>
            </a:r>
            <a:r>
              <a:rPr lang="ru-RU" sz="2300" dirty="0" err="1" smtClean="0"/>
              <a:t>содан</a:t>
            </a:r>
            <a:r>
              <a:rPr lang="ru-RU" sz="2300" dirty="0" smtClean="0"/>
              <a:t> </a:t>
            </a:r>
            <a:r>
              <a:rPr lang="ru-RU" sz="2300" dirty="0" err="1" smtClean="0"/>
              <a:t>кейін</a:t>
            </a:r>
            <a:r>
              <a:rPr lang="ru-RU" sz="2300" dirty="0" smtClean="0"/>
              <a:t> </a:t>
            </a:r>
            <a:r>
              <a:rPr lang="ru-RU" sz="2300" b="1" dirty="0" err="1" smtClean="0"/>
              <a:t>биосферада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түрленеді</a:t>
            </a:r>
            <a:r>
              <a:rPr lang="ru-RU" sz="2300" dirty="0" smtClean="0"/>
              <a:t>; </a:t>
            </a:r>
            <a:r>
              <a:rPr lang="ru-RU" sz="2300" dirty="0" err="1" smtClean="0"/>
              <a:t>бәрі</a:t>
            </a:r>
            <a:r>
              <a:rPr lang="ru-RU" sz="2300" dirty="0" smtClean="0"/>
              <a:t> </a:t>
            </a:r>
            <a:r>
              <a:rPr lang="ru-RU" sz="2300" dirty="0" err="1" smtClean="0"/>
              <a:t>фотосинтездеуші</a:t>
            </a:r>
            <a:r>
              <a:rPr lang="ru-RU" sz="2300" dirty="0" smtClean="0"/>
              <a:t> </a:t>
            </a:r>
            <a:r>
              <a:rPr lang="ru-RU" sz="2300" dirty="0" err="1" smtClean="0"/>
              <a:t>организмдердің</a:t>
            </a:r>
            <a:r>
              <a:rPr lang="ru-RU" sz="2300" dirty="0" smtClean="0"/>
              <a:t> </a:t>
            </a:r>
            <a:r>
              <a:rPr lang="ru-RU" sz="2300" b="1" dirty="0" err="1" smtClean="0"/>
              <a:t>күн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энергиясын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сіңіруінен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басталады</a:t>
            </a:r>
            <a:r>
              <a:rPr lang="ru-RU" sz="2300" dirty="0" smtClean="0"/>
              <a:t>, </a:t>
            </a:r>
            <a:r>
              <a:rPr lang="ru-RU" sz="2300" dirty="0" err="1" smtClean="0"/>
              <a:t>содан</a:t>
            </a:r>
            <a:r>
              <a:rPr lang="ru-RU" sz="2300" dirty="0" smtClean="0"/>
              <a:t> </a:t>
            </a:r>
            <a:r>
              <a:rPr lang="ru-RU" sz="2300" dirty="0" err="1" smtClean="0"/>
              <a:t>кейін</a:t>
            </a:r>
            <a:r>
              <a:rPr lang="ru-RU" sz="2300" dirty="0" smtClean="0"/>
              <a:t> </a:t>
            </a:r>
            <a:r>
              <a:rPr lang="ru-RU" sz="2300" dirty="0" err="1" smtClean="0"/>
              <a:t>бұл</a:t>
            </a:r>
            <a:r>
              <a:rPr lang="ru-RU" sz="2300" dirty="0" smtClean="0"/>
              <a:t> </a:t>
            </a:r>
            <a:r>
              <a:rPr lang="ru-RU" sz="2300" b="1" dirty="0" err="1" smtClean="0"/>
              <a:t>энергияны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энергияға</a:t>
            </a:r>
            <a:r>
              <a:rPr lang="ru-RU" sz="2300" b="1" dirty="0" smtClean="0"/>
              <a:t> бай </a:t>
            </a:r>
            <a:r>
              <a:rPr lang="ru-RU" sz="2300" b="1" dirty="0" err="1" smtClean="0"/>
              <a:t>көмірсулар</a:t>
            </a:r>
            <a:r>
              <a:rPr lang="ru-RU" sz="2300" b="1" dirty="0" smtClean="0"/>
              <a:t> мен </a:t>
            </a:r>
            <a:r>
              <a:rPr lang="ru-RU" sz="2300" b="1" dirty="0" err="1" smtClean="0"/>
              <a:t>басқа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органикалық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қосылыстарды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жасау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үшін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пайдаланады</a:t>
            </a:r>
            <a:r>
              <a:rPr lang="ru-RU" sz="2300" dirty="0" smtClean="0"/>
              <a:t>.</a:t>
            </a:r>
          </a:p>
          <a:p>
            <a:pPr indent="542925" algn="just"/>
            <a:r>
              <a:rPr lang="ru-RU" sz="2300" dirty="0" err="1" smtClean="0"/>
              <a:t>Бұл</a:t>
            </a:r>
            <a:r>
              <a:rPr lang="ru-RU" sz="2300" dirty="0" smtClean="0"/>
              <a:t> </a:t>
            </a:r>
            <a:r>
              <a:rPr lang="ru-RU" sz="2300" b="1" dirty="0" err="1" smtClean="0"/>
              <a:t>қоректік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заттар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гетеротрофты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организмдер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үшін</a:t>
            </a:r>
            <a:r>
              <a:rPr lang="ru-RU" sz="2300" b="1" dirty="0" smtClean="0"/>
              <a:t> </a:t>
            </a:r>
            <a:r>
              <a:rPr lang="ru-RU" sz="2300" b="1" dirty="0" smtClean="0">
                <a:solidFill>
                  <a:srgbClr val="FF0000"/>
                </a:solidFill>
              </a:rPr>
              <a:t>энергия </a:t>
            </a:r>
            <a:r>
              <a:rPr lang="ru-RU" sz="2300" b="1" dirty="0" err="1" smtClean="0">
                <a:solidFill>
                  <a:srgbClr val="FF0000"/>
                </a:solidFill>
              </a:rPr>
              <a:t>көзі</a:t>
            </a:r>
            <a:r>
              <a:rPr lang="ru-RU" sz="2300" b="1" dirty="0" smtClean="0">
                <a:solidFill>
                  <a:srgbClr val="FF0000"/>
                </a:solidFill>
              </a:rPr>
              <a:t> </a:t>
            </a:r>
            <a:r>
              <a:rPr lang="ru-RU" sz="2300" dirty="0" err="1" smtClean="0"/>
              <a:t>қызметін</a:t>
            </a:r>
            <a:r>
              <a:rPr lang="ru-RU" sz="2300" dirty="0" smtClean="0"/>
              <a:t> </a:t>
            </a:r>
            <a:r>
              <a:rPr lang="ru-RU" sz="2300" dirty="0" err="1" smtClean="0"/>
              <a:t>атқарады</a:t>
            </a:r>
            <a:r>
              <a:rPr lang="ru-RU" sz="2300" dirty="0" smtClean="0"/>
              <a:t>. </a:t>
            </a:r>
            <a:r>
              <a:rPr lang="ru-RU" sz="2300" dirty="0" err="1" smtClean="0"/>
              <a:t>Зат</a:t>
            </a:r>
            <a:r>
              <a:rPr lang="ru-RU" sz="2300" dirty="0" smtClean="0"/>
              <a:t> </a:t>
            </a:r>
            <a:r>
              <a:rPr lang="ru-RU" sz="2300" dirty="0" err="1" smtClean="0"/>
              <a:t>алмасу</a:t>
            </a:r>
            <a:r>
              <a:rPr lang="ru-RU" sz="2300" dirty="0" smtClean="0"/>
              <a:t> </a:t>
            </a:r>
            <a:r>
              <a:rPr lang="ru-RU" sz="2300" dirty="0" err="1" smtClean="0"/>
              <a:t>процестерінде</a:t>
            </a:r>
            <a:r>
              <a:rPr lang="ru-RU" sz="2300" dirty="0" smtClean="0"/>
              <a:t> </a:t>
            </a:r>
            <a:r>
              <a:rPr lang="ru-RU" sz="2300" dirty="0" err="1" smtClean="0"/>
              <a:t>және</a:t>
            </a:r>
            <a:r>
              <a:rPr lang="ru-RU" sz="2300" dirty="0" smtClean="0"/>
              <a:t> </a:t>
            </a:r>
            <a:r>
              <a:rPr lang="ru-RU" sz="2300" dirty="0" err="1" smtClean="0"/>
              <a:t>энергияның</a:t>
            </a:r>
            <a:r>
              <a:rPr lang="ru-RU" sz="2300" dirty="0" smtClean="0"/>
              <a:t> </a:t>
            </a:r>
            <a:r>
              <a:rPr lang="ru-RU" sz="2300" dirty="0" err="1" smtClean="0"/>
              <a:t>кез</a:t>
            </a:r>
            <a:r>
              <a:rPr lang="ru-RU" sz="2300" dirty="0" smtClean="0"/>
              <a:t> </a:t>
            </a:r>
            <a:r>
              <a:rPr lang="ru-RU" sz="2300" dirty="0" err="1" smtClean="0"/>
              <a:t>келген</a:t>
            </a:r>
            <a:r>
              <a:rPr lang="ru-RU" sz="2300" dirty="0" smtClean="0"/>
              <a:t> </a:t>
            </a:r>
            <a:r>
              <a:rPr lang="ru-RU" sz="2300" dirty="0" err="1" smtClean="0"/>
              <a:t>түрлендіруінде</a:t>
            </a:r>
            <a:r>
              <a:rPr lang="ru-RU" sz="2300" dirty="0" smtClean="0"/>
              <a:t> </a:t>
            </a:r>
            <a:r>
              <a:rPr lang="ru-RU" sz="2300" b="1" dirty="0" smtClean="0">
                <a:solidFill>
                  <a:srgbClr val="FF0000"/>
                </a:solidFill>
              </a:rPr>
              <a:t>бос </a:t>
            </a:r>
            <a:r>
              <a:rPr lang="ru-RU" sz="2300" b="1" dirty="0" err="1" smtClean="0">
                <a:solidFill>
                  <a:srgbClr val="FF0000"/>
                </a:solidFill>
              </a:rPr>
              <a:t>энергияның</a:t>
            </a:r>
            <a:r>
              <a:rPr lang="ru-RU" sz="2300" b="1" dirty="0" smtClean="0">
                <a:solidFill>
                  <a:srgbClr val="FF0000"/>
                </a:solidFill>
              </a:rPr>
              <a:t> </a:t>
            </a:r>
            <a:r>
              <a:rPr lang="ru-RU" sz="2300" dirty="0" err="1" smtClean="0"/>
              <a:t>бір</a:t>
            </a:r>
            <a:r>
              <a:rPr lang="ru-RU" sz="2300" dirty="0" smtClean="0"/>
              <a:t> </a:t>
            </a:r>
            <a:r>
              <a:rPr lang="ru-RU" sz="2300" dirty="0" err="1" smtClean="0"/>
              <a:t>бөлігі</a:t>
            </a:r>
            <a:r>
              <a:rPr lang="ru-RU" sz="2300" dirty="0" smtClean="0"/>
              <a:t> </a:t>
            </a:r>
            <a:r>
              <a:rPr lang="ru-RU" sz="2300" b="1" dirty="0" err="1" smtClean="0"/>
              <a:t>қоршаған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ортаға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жылу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шығару</a:t>
            </a:r>
            <a:r>
              <a:rPr lang="ru-RU" sz="2300" b="1" dirty="0" smtClean="0"/>
              <a:t> </a:t>
            </a:r>
            <a:r>
              <a:rPr lang="ru-RU" sz="2300" dirty="0" err="1" smtClean="0"/>
              <a:t>және</a:t>
            </a:r>
            <a:r>
              <a:rPr lang="ru-RU" sz="2300" dirty="0" smtClean="0"/>
              <a:t> </a:t>
            </a:r>
            <a:r>
              <a:rPr lang="ru-RU" sz="2300" dirty="0" err="1" smtClean="0"/>
              <a:t>жүйенің</a:t>
            </a:r>
            <a:r>
              <a:rPr lang="ru-RU" sz="2300" dirty="0" smtClean="0"/>
              <a:t> </a:t>
            </a:r>
            <a:r>
              <a:rPr lang="ru-RU" sz="2300" b="1" dirty="0" err="1" smtClean="0"/>
              <a:t>энтропиясын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арттыру</a:t>
            </a:r>
            <a:r>
              <a:rPr lang="ru-RU" sz="2300" b="1" dirty="0" smtClean="0"/>
              <a:t> </a:t>
            </a:r>
            <a:r>
              <a:rPr lang="ru-RU" sz="2300" dirty="0" err="1" smtClean="0"/>
              <a:t>арқылы</a:t>
            </a:r>
            <a:r>
              <a:rPr lang="ru-RU" sz="2300" dirty="0" smtClean="0"/>
              <a:t> </a:t>
            </a:r>
            <a:r>
              <a:rPr lang="ru-RU" sz="2300" dirty="0" err="1" smtClean="0"/>
              <a:t>жоғалады</a:t>
            </a:r>
            <a:r>
              <a:rPr lang="ru-RU" sz="2300" dirty="0" smtClean="0"/>
              <a:t>.</a:t>
            </a:r>
          </a:p>
          <a:p>
            <a:pPr indent="542925" algn="just"/>
            <a:r>
              <a:rPr lang="ru-RU" sz="2300" dirty="0" err="1" smtClean="0"/>
              <a:t>Сонымен</a:t>
            </a:r>
            <a:r>
              <a:rPr lang="ru-RU" sz="2300" dirty="0" smtClean="0"/>
              <a:t>, </a:t>
            </a:r>
            <a:r>
              <a:rPr lang="ru-RU" sz="2300" dirty="0" err="1" smtClean="0"/>
              <a:t>биосферада</a:t>
            </a:r>
            <a:r>
              <a:rPr lang="ru-RU" sz="2300" dirty="0" smtClean="0"/>
              <a:t> </a:t>
            </a:r>
            <a:r>
              <a:rPr lang="ru-RU" sz="2300" b="1" dirty="0" smtClean="0"/>
              <a:t>материя </a:t>
            </a:r>
            <a:r>
              <a:rPr lang="ru-RU" sz="2300" b="1" dirty="0" err="1" smtClean="0"/>
              <a:t>заттардың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үздіксіз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айналымына</a:t>
            </a:r>
            <a:r>
              <a:rPr lang="ru-RU" sz="2300" b="1" dirty="0" smtClean="0"/>
              <a:t> </a:t>
            </a:r>
            <a:r>
              <a:rPr lang="ru-RU" sz="2300" dirty="0" err="1" smtClean="0"/>
              <a:t>қатысады</a:t>
            </a:r>
            <a:r>
              <a:rPr lang="ru-RU" sz="2300" dirty="0" smtClean="0"/>
              <a:t>, ал </a:t>
            </a:r>
            <a:r>
              <a:rPr lang="ru-RU" sz="2300" b="1" dirty="0" smtClean="0"/>
              <a:t>энергия </a:t>
            </a:r>
            <a:r>
              <a:rPr lang="ru-RU" sz="2300" b="1" dirty="0" err="1" smtClean="0"/>
              <a:t>жұмсалады</a:t>
            </a:r>
            <a:r>
              <a:rPr lang="ru-RU" sz="2300" dirty="0" smtClean="0"/>
              <a:t>, </a:t>
            </a:r>
            <a:r>
              <a:rPr lang="ru-RU" sz="2300" dirty="0" err="1" smtClean="0"/>
              <a:t>организмдер</a:t>
            </a:r>
            <a:r>
              <a:rPr lang="ru-RU" sz="2300" dirty="0" smtClean="0"/>
              <a:t> </a:t>
            </a:r>
            <a:r>
              <a:rPr lang="ru-RU" sz="2300" dirty="0" err="1" smtClean="0"/>
              <a:t>жылу</a:t>
            </a:r>
            <a:r>
              <a:rPr lang="ru-RU" sz="2300" dirty="0" smtClean="0"/>
              <a:t> мен энтропия </a:t>
            </a:r>
            <a:r>
              <a:rPr lang="ru-RU" sz="2300" dirty="0" err="1" smtClean="0"/>
              <a:t>түрінде</a:t>
            </a:r>
            <a:r>
              <a:rPr lang="ru-RU" sz="2300" dirty="0" smtClean="0"/>
              <a:t> </a:t>
            </a:r>
            <a:r>
              <a:rPr lang="ru-RU" sz="2300" dirty="0" err="1" smtClean="0"/>
              <a:t>таралатын</a:t>
            </a:r>
            <a:r>
              <a:rPr lang="ru-RU" sz="2300" dirty="0" smtClean="0"/>
              <a:t> </a:t>
            </a:r>
            <a:r>
              <a:rPr lang="ru-RU" sz="2300" dirty="0" err="1" smtClean="0"/>
              <a:t>энергияны</a:t>
            </a:r>
            <a:r>
              <a:rPr lang="ru-RU" sz="2300" dirty="0" smtClean="0"/>
              <a:t> </a:t>
            </a:r>
            <a:r>
              <a:rPr lang="ru-RU" sz="2300" dirty="0" err="1" smtClean="0"/>
              <a:t>қалпына</a:t>
            </a:r>
            <a:r>
              <a:rPr lang="ru-RU" sz="2300" dirty="0" smtClean="0"/>
              <a:t> </a:t>
            </a:r>
            <a:r>
              <a:rPr lang="ru-RU" sz="2300" dirty="0" err="1" smtClean="0"/>
              <a:t>келтіре</a:t>
            </a:r>
            <a:r>
              <a:rPr lang="ru-RU" sz="2300" dirty="0" smtClean="0"/>
              <a:t> </a:t>
            </a:r>
            <a:r>
              <a:rPr lang="ru-RU" sz="2300" dirty="0" err="1" smtClean="0"/>
              <a:t>алмайды</a:t>
            </a:r>
            <a:r>
              <a:rPr lang="ru-RU" sz="2300" dirty="0" smtClean="0"/>
              <a:t>.</a:t>
            </a:r>
          </a:p>
          <a:p>
            <a:pPr indent="542925" algn="just"/>
            <a:r>
              <a:rPr lang="ru-RU" sz="2300" b="1" dirty="0" err="1" smtClean="0">
                <a:solidFill>
                  <a:srgbClr val="FF0000"/>
                </a:solidFill>
              </a:rPr>
              <a:t>Көміртегінің</a:t>
            </a:r>
            <a:r>
              <a:rPr lang="ru-RU" sz="2300" b="1" dirty="0" smtClean="0">
                <a:solidFill>
                  <a:srgbClr val="FF0000"/>
                </a:solidFill>
              </a:rPr>
              <a:t>, </a:t>
            </a:r>
            <a:r>
              <a:rPr lang="ru-RU" sz="2300" b="1" dirty="0" err="1" smtClean="0">
                <a:solidFill>
                  <a:srgbClr val="FF0000"/>
                </a:solidFill>
              </a:rPr>
              <a:t>оттегінің</a:t>
            </a:r>
            <a:r>
              <a:rPr lang="ru-RU" sz="2300" b="1" dirty="0" smtClean="0">
                <a:solidFill>
                  <a:srgbClr val="FF0000"/>
                </a:solidFill>
              </a:rPr>
              <a:t> </a:t>
            </a:r>
            <a:r>
              <a:rPr lang="ru-RU" sz="2300" b="1" dirty="0" err="1" smtClean="0">
                <a:solidFill>
                  <a:srgbClr val="FF0000"/>
                </a:solidFill>
              </a:rPr>
              <a:t>және</a:t>
            </a:r>
            <a:r>
              <a:rPr lang="ru-RU" sz="2300" b="1" dirty="0" smtClean="0">
                <a:solidFill>
                  <a:srgbClr val="FF0000"/>
                </a:solidFill>
              </a:rPr>
              <a:t> </a:t>
            </a:r>
            <a:r>
              <a:rPr lang="ru-RU" sz="2300" b="1" dirty="0" err="1" smtClean="0">
                <a:solidFill>
                  <a:srgbClr val="FF0000"/>
                </a:solidFill>
              </a:rPr>
              <a:t>азоттың</a:t>
            </a:r>
            <a:r>
              <a:rPr lang="ru-RU" sz="2300" b="1" dirty="0" smtClean="0">
                <a:solidFill>
                  <a:srgbClr val="FF0000"/>
                </a:solidFill>
              </a:rPr>
              <a:t> </a:t>
            </a:r>
            <a:r>
              <a:rPr lang="ru-RU" sz="2300" b="1" dirty="0" err="1" smtClean="0"/>
              <a:t>айналымы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үздіксіз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жүзеге</a:t>
            </a:r>
            <a:r>
              <a:rPr lang="ru-RU" sz="2300" b="1" dirty="0" smtClean="0"/>
              <a:t> </a:t>
            </a:r>
            <a:r>
              <a:rPr lang="ru-RU" sz="2300" dirty="0" err="1" smtClean="0"/>
              <a:t>асырылады</a:t>
            </a:r>
            <a:r>
              <a:rPr lang="ru-RU" sz="2300" dirty="0" smtClean="0"/>
              <a:t>, ал </a:t>
            </a:r>
            <a:r>
              <a:rPr lang="ru-RU" sz="2300" b="1" dirty="0" smtClean="0"/>
              <a:t>энергия </a:t>
            </a:r>
            <a:r>
              <a:rPr lang="ru-RU" sz="2300" b="1" dirty="0" err="1" smtClean="0"/>
              <a:t>үнемі</a:t>
            </a:r>
            <a:r>
              <a:rPr lang="ru-RU" sz="2300" b="1" dirty="0" smtClean="0"/>
              <a:t> </a:t>
            </a:r>
            <a:r>
              <a:rPr lang="ru-RU" sz="2300" dirty="0" smtClean="0"/>
              <a:t>- </a:t>
            </a:r>
            <a:r>
              <a:rPr lang="ru-RU" sz="2300" b="1" dirty="0" err="1" smtClean="0">
                <a:solidFill>
                  <a:srgbClr val="FF0000"/>
                </a:solidFill>
              </a:rPr>
              <a:t>жылу</a:t>
            </a:r>
            <a:r>
              <a:rPr lang="ru-RU" sz="2300" b="1" dirty="0" smtClean="0">
                <a:solidFill>
                  <a:srgbClr val="FF0000"/>
                </a:solidFill>
              </a:rPr>
              <a:t> </a:t>
            </a:r>
            <a:r>
              <a:rPr lang="ru-RU" sz="2300" b="1" dirty="0" err="1" smtClean="0">
                <a:solidFill>
                  <a:srgbClr val="FF0000"/>
                </a:solidFill>
              </a:rPr>
              <a:t>энергиясына</a:t>
            </a:r>
            <a:r>
              <a:rPr lang="ru-RU" sz="2300" b="1" dirty="0" smtClean="0">
                <a:solidFill>
                  <a:srgbClr val="FF0000"/>
                </a:solidFill>
              </a:rPr>
              <a:t> </a:t>
            </a:r>
            <a:r>
              <a:rPr lang="ru-RU" sz="2300" dirty="0" err="1" smtClean="0"/>
              <a:t>айналады</a:t>
            </a:r>
            <a:r>
              <a:rPr lang="ru-RU" sz="2300" dirty="0" smtClean="0"/>
              <a:t>, </a:t>
            </a:r>
            <a:r>
              <a:rPr lang="ru-RU" sz="2300" dirty="0" err="1" smtClean="0"/>
              <a:t>бұл</a:t>
            </a:r>
            <a:r>
              <a:rPr lang="ru-RU" sz="2300" dirty="0" smtClean="0"/>
              <a:t> </a:t>
            </a:r>
            <a:r>
              <a:rPr lang="ru-RU" sz="2300" dirty="0" err="1" smtClean="0"/>
              <a:t>пайдалануға</a:t>
            </a:r>
            <a:r>
              <a:rPr lang="ru-RU" sz="2300" dirty="0" smtClean="0"/>
              <a:t> </a:t>
            </a:r>
            <a:r>
              <a:rPr lang="ru-RU" sz="2300" dirty="0" err="1" smtClean="0"/>
              <a:t>мүмкін</a:t>
            </a:r>
            <a:r>
              <a:rPr lang="ru-RU" sz="2300" dirty="0" smtClean="0"/>
              <a:t> </a:t>
            </a:r>
            <a:r>
              <a:rPr lang="ru-RU" sz="2300" dirty="0" err="1" smtClean="0"/>
              <a:t>болмайтын</a:t>
            </a:r>
            <a:r>
              <a:rPr lang="ru-RU" sz="2300" dirty="0" smtClean="0"/>
              <a:t> </a:t>
            </a:r>
            <a:r>
              <a:rPr lang="ru-RU" sz="2300" dirty="0" err="1" smtClean="0"/>
              <a:t>түрі</a:t>
            </a:r>
            <a:r>
              <a:rPr lang="ru-RU" sz="2300" dirty="0" smtClean="0"/>
              <a:t>.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3439664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Содержимое 2"/>
          <p:cNvSpPr>
            <a:spLocks noGrp="1"/>
          </p:cNvSpPr>
          <p:nvPr>
            <p:ph idx="1"/>
          </p:nvPr>
        </p:nvSpPr>
        <p:spPr>
          <a:xfrm>
            <a:off x="217488" y="182563"/>
            <a:ext cx="11872912" cy="706437"/>
          </a:xfrm>
        </p:spPr>
        <p:txBody>
          <a:bodyPr>
            <a:normAutofit lnSpcReduction="10000"/>
          </a:bodyPr>
          <a:lstStyle/>
          <a:p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Табиғаттағы зат алмасу процесіне байланысты Биоценоздағы организмдерді 3 топқа бөледі:</a:t>
            </a:r>
            <a:endParaRPr lang="ru-RU" alt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26912"/>
              </p:ext>
            </p:extLst>
          </p:nvPr>
        </p:nvGraphicFramePr>
        <p:xfrm>
          <a:off x="217488" y="889000"/>
          <a:ext cx="11617326" cy="5607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18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128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125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1581"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ПРОДУЦЕНТТЕР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24" marB="45724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РЕДУЦЕНТТЕР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24" marB="45724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КОНСУМЕНТТЕР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24" marB="45724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55469">
                <a:tc>
                  <a:txBody>
                    <a:bodyPr/>
                    <a:lstStyle/>
                    <a:p>
                      <a:r>
                        <a:rPr lang="ru-RU" sz="1600" b="1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Продуценттер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(</a:t>
                      </a: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гр.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en-US" sz="1600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autos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—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өзі және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troph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й —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қорек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аутотрофты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организмдер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—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қоршалған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ортадағы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1600" b="0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бейорганикалық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аттардан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фотосинтез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немесе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хемосинтез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процесі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нәтижесінде тіршілігіне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қажетті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1600" b="0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органикалық зат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түзетін организмдер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 </a:t>
                      </a:r>
                      <a:r>
                        <a:rPr lang="ru-RU" sz="1600" b="0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химиялық реакциялар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барысында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босайтын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1600" b="0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энергияларды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немесе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сәуле энергиясын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пайдалана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отыра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органикалық емес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қоспалардан органикалық заттарды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синтездеуші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ағзалар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Автотрофты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ағзаларға кез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келген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жасыл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өсімдіктер жатады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 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24" marB="4572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lang="ru-RU" sz="1600" b="1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едуценттер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(лат. </a:t>
                      </a:r>
                      <a:r>
                        <a:rPr lang="en-US" sz="1600" b="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reducent</a:t>
                      </a:r>
                      <a:r>
                        <a:rPr lang="ru-RU" sz="1600" b="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</a:t>
                      </a:r>
                      <a:r>
                        <a:rPr lang="en-US" sz="1600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—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қалпына келтіруші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), </a:t>
                      </a:r>
                      <a:r>
                        <a:rPr lang="ru-RU" sz="1600" b="0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ыдыратушылар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— </a:t>
                      </a:r>
                      <a:r>
                        <a:rPr lang="ru-RU" sz="1600" b="0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өлі органикалық заттарды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600" b="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өлекселер </a:t>
                      </a:r>
                      <a:r>
                        <a:rPr lang="ru-RU" sz="1600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мен организм </a:t>
                      </a:r>
                      <a:r>
                        <a:rPr lang="ru-RU" sz="1600" b="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қалдықтарын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ыдыратып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оларды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органикалық емес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заттарға айналдыратын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организмдер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1600" b="0" i="1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сапротрофтар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).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Оларды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кейде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1600" b="0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деструкторлар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яғни ыдыратушылар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деп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те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атайды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Редуценттер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табиғи бірлестіктердегі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600" b="0" i="1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биогеоценоздардағы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), </a:t>
                      </a:r>
                      <a:r>
                        <a:rPr lang="ru-RU" sz="1600" b="0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экожүйелердегі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қоректік тізбектің соңғы кезеңін қамтиды, яғни қоректік тізбек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Редуценттердің қызметімен аяқталады.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Сондықтан Редуценттер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кез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келген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қоректік тізбекте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1600" b="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заттар</a:t>
                      </a:r>
                      <a:r>
                        <a:rPr lang="ru-RU" sz="1600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мен энергия </a:t>
                      </a:r>
                      <a:r>
                        <a:rPr lang="ru-RU" sz="1600" b="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айналымында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басты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рөл атқарады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 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24" marB="4572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Консументтер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(лат. </a:t>
                      </a:r>
                      <a:r>
                        <a:rPr lang="en-US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consumo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тұтынамын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),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тұтынушылар 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қоректік тізбекте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tooltip="Фотосинтез"/>
                        </a:rPr>
                        <a:t>фотосинтез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немесе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3" tooltip="Хемосинтез"/>
                        </a:rPr>
                        <a:t>хемосинтез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жүргізетін өндіргіштер 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600" b="0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4" tooltip="Продуценттер"/>
                        </a:rPr>
                        <a:t>продуценттер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түзетін дайын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1600" b="0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5" tooltip="Органикалық заттар"/>
                        </a:rPr>
                        <a:t>органикалық заттарды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пайдаланатын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1600" b="0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организмдер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Барлық </a:t>
                      </a:r>
                      <a:r>
                        <a:rPr lang="ru-RU" sz="1600" b="0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гетеротрофты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организмдер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Консументтер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болып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табылады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Олар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өздері пайдаланған органикалық заттарды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ақырғы өнімдерге дейін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ыдыратпайды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Консументтер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тобына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барлық адам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жануарлар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түрі, </a:t>
                      </a:r>
                      <a:r>
                        <a:rPr lang="ru-RU" sz="1600" b="0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микроорганизмдердің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біраз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тобы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 </a:t>
                      </a: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паразит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және жәндік жегіш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өсімдіктер жатады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Консументтер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1600" b="1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алғашқы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бірінші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реттік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және </a:t>
                      </a:r>
                      <a:r>
                        <a:rPr lang="ru-RU" sz="1600" b="1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соңғы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екінші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реттік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болып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жіктеледі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Алдыңғы топқа өсімдік тектес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азықпен қоректенетіндер (өсімдік қоректі жануарлар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паразит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өсімдіктер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кейбір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“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өсімдік қоректі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” </a:t>
                      </a:r>
                      <a:r>
                        <a:rPr lang="ru-RU" sz="1600" b="0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микроорганизмдер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), ал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соңғысына 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жануар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текті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тамақпен қоректенетіндер жатады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 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24" marB="4572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2196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2359</Words>
  <Application>Microsoft Office PowerPoint</Application>
  <PresentationFormat>Произвольный</PresentationFormat>
  <Paragraphs>100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Кулбаева Маржан</dc:creator>
  <cp:lastModifiedBy>Admin</cp:lastModifiedBy>
  <cp:revision>11</cp:revision>
  <dcterms:created xsi:type="dcterms:W3CDTF">2022-09-07T19:04:19Z</dcterms:created>
  <dcterms:modified xsi:type="dcterms:W3CDTF">2002-01-07T20:50:02Z</dcterms:modified>
</cp:coreProperties>
</file>